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Roboto Slab"/>
      <p:regular r:id="rId64"/>
      <p:bold r:id="rId65"/>
    </p:embeddedFont>
    <p:embeddedFont>
      <p:font typeface="Robo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Slab-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font" Target="fonts/RobotoSlab-bold.fntdata"/><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0face1cf5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0face1cf5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0face1cf5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0face1cf5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12005da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12005da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12005dab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12005dab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8749b056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8749b056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12005dab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12005dab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12005dab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12005dab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0face1cf5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0face1cf5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0face1cf5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0face1cf5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0face1cf5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0face1cf5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b0face1cf5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b0face1cf5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Focus efforts on the right activities &amp; optimize engagement to a build closeable pipeline. Standardize workflows for consistent efforts on the best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10dd96f5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10dd96f5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0face1cf5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0face1cf5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0face1cf5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0face1cf5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12005dab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12005dab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0face1cf5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0face1cf5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0face1cf5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0face1cf5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0face1cf5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0face1cf5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0face1cf5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0face1cf5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0face1cf5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0face1cf5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0face1cf5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0face1cf5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0face1cf5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0face1cf5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0face1cf5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0face1cf5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0face1cf5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0face1cf5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12005dab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b12005dab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0face1cf5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0face1cf5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0face1cf5_0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0face1cf5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0face1cf5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0face1cf5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12005dab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12005dab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12005dab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12005dab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12005dab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12005dab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0face1cf5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0face1cf5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b0face1cf5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b0face1cf5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12005dab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12005dab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0face1cf5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0face1cf5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0face1cf5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0face1cf5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12005dab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12005dab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0face1cf5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0face1cf5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0face1cf5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0face1cf5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0face1cf5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b0face1cf5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12005dab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12005dab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0face1cf5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0face1cf5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0face1cf5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b0face1cf5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0face1cf5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0face1cf5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0face1cf5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0face1cf5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12005dab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12005dab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0face1cf5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0face1cf5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0face1cf5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0face1cf5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12005dab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12005dab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b0face1cf5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b0face1cf5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0face1cf5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0face1cf5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b0face1cf5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b0face1cf5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12005dab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12005dab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0face1cf5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0face1cf5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0face1cf5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0face1cf5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0face1cf5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0face1cf5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0face1cf5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0face1cf5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13.jpg"/><Relationship Id="rId5" Type="http://schemas.openxmlformats.org/officeDocument/2006/relationships/image" Target="../media/image15.jpg"/><Relationship Id="rId6" Type="http://schemas.openxmlformats.org/officeDocument/2006/relationships/image" Target="../media/image1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4.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3"/>
          <p:cNvSpPr txBox="1"/>
          <p:nvPr>
            <p:ph type="ctrTitle"/>
          </p:nvPr>
        </p:nvSpPr>
        <p:spPr>
          <a:xfrm>
            <a:off x="1053125" y="263000"/>
            <a:ext cx="8340600" cy="206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t>
            </a:r>
            <a:r>
              <a:rPr b="1" lang="en"/>
              <a:t>DIGITAL</a:t>
            </a:r>
            <a:r>
              <a:rPr b="1" lang="en"/>
              <a:t> HEALTHCARE</a:t>
            </a:r>
            <a:endParaRPr b="1"/>
          </a:p>
          <a:p>
            <a:pPr indent="0" lvl="0" marL="0" rtl="0" algn="ctr">
              <a:spcBef>
                <a:spcPts val="0"/>
              </a:spcBef>
              <a:spcAft>
                <a:spcPts val="0"/>
              </a:spcAft>
              <a:buNone/>
            </a:pPr>
            <a:r>
              <a:rPr b="1" lang="en"/>
              <a:t>MANAGEMENT</a:t>
            </a:r>
            <a:endParaRPr b="1"/>
          </a:p>
        </p:txBody>
      </p:sp>
      <p:sp>
        <p:nvSpPr>
          <p:cNvPr id="64" name="Google Shape;64;p13"/>
          <p:cNvSpPr txBox="1"/>
          <p:nvPr>
            <p:ph idx="1" type="subTitle"/>
          </p:nvPr>
        </p:nvSpPr>
        <p:spPr>
          <a:xfrm>
            <a:off x="2124850" y="2980400"/>
            <a:ext cx="5783400" cy="18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Team SAP</a:t>
            </a:r>
            <a:endParaRPr b="1">
              <a:solidFill>
                <a:srgbClr val="000000"/>
              </a:solidFill>
            </a:endParaRPr>
          </a:p>
          <a:p>
            <a:pPr indent="0" lvl="0" marL="0" rtl="0" algn="ctr">
              <a:spcBef>
                <a:spcPts val="0"/>
              </a:spcBef>
              <a:spcAft>
                <a:spcPts val="0"/>
              </a:spcAft>
              <a:buNone/>
            </a:pPr>
            <a:r>
              <a:rPr lang="en" sz="1900">
                <a:solidFill>
                  <a:srgbClr val="000000"/>
                </a:solidFill>
              </a:rPr>
              <a:t>Aditi Jain   001038953</a:t>
            </a:r>
            <a:br>
              <a:rPr lang="en" sz="1900">
                <a:solidFill>
                  <a:srgbClr val="000000"/>
                </a:solidFill>
              </a:rPr>
            </a:br>
            <a:r>
              <a:rPr lang="en" sz="1900">
                <a:solidFill>
                  <a:srgbClr val="000000"/>
                </a:solidFill>
              </a:rPr>
              <a:t>   Prerana Urs Praveen Kumar Urs  001553207</a:t>
            </a:r>
            <a:endParaRPr sz="1900">
              <a:solidFill>
                <a:srgbClr val="000000"/>
              </a:solidFill>
            </a:endParaRPr>
          </a:p>
          <a:p>
            <a:pPr indent="0" lvl="0" marL="0" rtl="0" algn="ctr">
              <a:spcBef>
                <a:spcPts val="0"/>
              </a:spcBef>
              <a:spcAft>
                <a:spcPts val="0"/>
              </a:spcAft>
              <a:buNone/>
            </a:pPr>
            <a:r>
              <a:rPr lang="en" sz="1900">
                <a:solidFill>
                  <a:srgbClr val="000000"/>
                </a:solidFill>
              </a:rPr>
              <a:t>Suhani Shah  001567040</a:t>
            </a:r>
            <a:endParaRPr sz="1900">
              <a:solidFill>
                <a:srgbClr val="000000"/>
              </a:solidFill>
            </a:endParaRPr>
          </a:p>
          <a:p>
            <a:pPr indent="0" lvl="0" marL="0" rtl="0" algn="ctr">
              <a:spcBef>
                <a:spcPts val="0"/>
              </a:spcBef>
              <a:spcAft>
                <a:spcPts val="0"/>
              </a:spcAft>
              <a:buNone/>
            </a:pPr>
            <a:br>
              <a:rPr lang="en"/>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87900" y="91300"/>
            <a:ext cx="8368200" cy="54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solidFill>
                  <a:srgbClr val="CC4125"/>
                </a:solidFill>
              </a:rPr>
              <a:t>UML  DIAGRAM (continued)</a:t>
            </a:r>
            <a:endParaRPr sz="2200">
              <a:solidFill>
                <a:srgbClr val="CC4125"/>
              </a:solidFill>
            </a:endParaRPr>
          </a:p>
        </p:txBody>
      </p:sp>
      <p:pic>
        <p:nvPicPr>
          <p:cNvPr id="118" name="Google Shape;118;p22"/>
          <p:cNvPicPr preferRelativeResize="0"/>
          <p:nvPr/>
        </p:nvPicPr>
        <p:blipFill rotWithShape="1">
          <a:blip r:embed="rId3">
            <a:alphaModFix/>
          </a:blip>
          <a:srcRect b="0" l="1681" r="0" t="59155"/>
          <a:stretch/>
        </p:blipFill>
        <p:spPr>
          <a:xfrm>
            <a:off x="190400" y="719475"/>
            <a:ext cx="8762354" cy="4179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387900" y="3295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a:solidFill>
                  <a:srgbClr val="CC4125"/>
                </a:solidFill>
              </a:rPr>
              <a:t>WORK</a:t>
            </a:r>
            <a:r>
              <a:rPr b="1" lang="en" sz="3400">
                <a:solidFill>
                  <a:srgbClr val="CC4125"/>
                </a:solidFill>
              </a:rPr>
              <a:t>FLOW</a:t>
            </a:r>
            <a:endParaRPr sz="2400">
              <a:solidFill>
                <a:srgbClr val="CC4125"/>
              </a:solidFill>
            </a:endParaRPr>
          </a:p>
        </p:txBody>
      </p:sp>
      <p:pic>
        <p:nvPicPr>
          <p:cNvPr id="124" name="Google Shape;124;p23"/>
          <p:cNvPicPr preferRelativeResize="0"/>
          <p:nvPr/>
        </p:nvPicPr>
        <p:blipFill>
          <a:blip r:embed="rId3">
            <a:alphaModFix/>
          </a:blip>
          <a:stretch>
            <a:fillRect/>
          </a:stretch>
        </p:blipFill>
        <p:spPr>
          <a:xfrm>
            <a:off x="1045700" y="1092800"/>
            <a:ext cx="6848579" cy="3823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28" name="Shape 128"/>
        <p:cNvGrpSpPr/>
        <p:nvPr/>
      </p:nvGrpSpPr>
      <p:grpSpPr>
        <a:xfrm>
          <a:off x="0" y="0"/>
          <a:ext cx="0" cy="0"/>
          <a:chOff x="0" y="0"/>
          <a:chExt cx="0" cy="0"/>
        </a:xfrm>
      </p:grpSpPr>
      <p:sp>
        <p:nvSpPr>
          <p:cNvPr id="129" name="Google Shape;129;p24"/>
          <p:cNvSpPr txBox="1"/>
          <p:nvPr>
            <p:ph type="title"/>
          </p:nvPr>
        </p:nvSpPr>
        <p:spPr>
          <a:xfrm>
            <a:off x="387900" y="38280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a:solidFill>
                  <a:srgbClr val="CC4125"/>
                </a:solidFill>
              </a:rPr>
              <a:t>WORKFLOW </a:t>
            </a:r>
            <a:r>
              <a:rPr b="1" lang="en" sz="3200">
                <a:solidFill>
                  <a:srgbClr val="CC4125"/>
                </a:solidFill>
              </a:rPr>
              <a:t>(continued)</a:t>
            </a:r>
            <a:endParaRPr sz="2400">
              <a:solidFill>
                <a:srgbClr val="CC4125"/>
              </a:solidFill>
            </a:endParaRPr>
          </a:p>
        </p:txBody>
      </p:sp>
      <p:pic>
        <p:nvPicPr>
          <p:cNvPr id="130" name="Google Shape;130;p24"/>
          <p:cNvPicPr preferRelativeResize="0"/>
          <p:nvPr/>
        </p:nvPicPr>
        <p:blipFill>
          <a:blip r:embed="rId3">
            <a:alphaModFix/>
          </a:blip>
          <a:stretch>
            <a:fillRect/>
          </a:stretch>
        </p:blipFill>
        <p:spPr>
          <a:xfrm>
            <a:off x="625175" y="1527475"/>
            <a:ext cx="7669326" cy="281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34" name="Shape 134"/>
        <p:cNvGrpSpPr/>
        <p:nvPr/>
      </p:nvGrpSpPr>
      <p:grpSpPr>
        <a:xfrm>
          <a:off x="0" y="0"/>
          <a:ext cx="0" cy="0"/>
          <a:chOff x="0" y="0"/>
          <a:chExt cx="0" cy="0"/>
        </a:xfrm>
      </p:grpSpPr>
      <p:sp>
        <p:nvSpPr>
          <p:cNvPr id="135" name="Google Shape;135;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a:solidFill>
                  <a:srgbClr val="CC4125"/>
                </a:solidFill>
              </a:rPr>
              <a:t>WORKFLOW </a:t>
            </a:r>
            <a:r>
              <a:rPr b="1" lang="en" sz="3200">
                <a:solidFill>
                  <a:srgbClr val="CC4125"/>
                </a:solidFill>
              </a:rPr>
              <a:t>(continued)</a:t>
            </a:r>
            <a:endParaRPr sz="2400">
              <a:solidFill>
                <a:srgbClr val="CC4125"/>
              </a:solidFill>
            </a:endParaRPr>
          </a:p>
        </p:txBody>
      </p:sp>
      <p:pic>
        <p:nvPicPr>
          <p:cNvPr id="136" name="Google Shape;136;p25"/>
          <p:cNvPicPr preferRelativeResize="0"/>
          <p:nvPr/>
        </p:nvPicPr>
        <p:blipFill>
          <a:blip r:embed="rId3">
            <a:alphaModFix/>
          </a:blip>
          <a:stretch>
            <a:fillRect/>
          </a:stretch>
        </p:blipFill>
        <p:spPr>
          <a:xfrm>
            <a:off x="697400" y="1279500"/>
            <a:ext cx="7845618" cy="36945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40" name="Shape 140"/>
        <p:cNvGrpSpPr/>
        <p:nvPr/>
      </p:nvGrpSpPr>
      <p:grpSpPr>
        <a:xfrm>
          <a:off x="0" y="0"/>
          <a:ext cx="0" cy="0"/>
          <a:chOff x="0" y="0"/>
          <a:chExt cx="0" cy="0"/>
        </a:xfrm>
      </p:grpSpPr>
      <p:sp>
        <p:nvSpPr>
          <p:cNvPr id="141" name="Google Shape;141;p26"/>
          <p:cNvSpPr txBox="1"/>
          <p:nvPr>
            <p:ph type="title"/>
          </p:nvPr>
        </p:nvSpPr>
        <p:spPr>
          <a:xfrm>
            <a:off x="387900" y="38280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a:solidFill>
                  <a:srgbClr val="CC4125"/>
                </a:solidFill>
              </a:rPr>
              <a:t>WORKFLOW </a:t>
            </a:r>
            <a:r>
              <a:rPr b="1" lang="en" sz="3200">
                <a:solidFill>
                  <a:srgbClr val="CC4125"/>
                </a:solidFill>
              </a:rPr>
              <a:t>(continued)</a:t>
            </a:r>
            <a:endParaRPr sz="2400">
              <a:solidFill>
                <a:srgbClr val="CC4125"/>
              </a:solidFill>
            </a:endParaRPr>
          </a:p>
        </p:txBody>
      </p:sp>
      <p:pic>
        <p:nvPicPr>
          <p:cNvPr id="142" name="Google Shape;142;p26"/>
          <p:cNvPicPr preferRelativeResize="0"/>
          <p:nvPr/>
        </p:nvPicPr>
        <p:blipFill>
          <a:blip r:embed="rId3">
            <a:alphaModFix/>
          </a:blip>
          <a:stretch>
            <a:fillRect/>
          </a:stretch>
        </p:blipFill>
        <p:spPr>
          <a:xfrm>
            <a:off x="931163" y="1314425"/>
            <a:ext cx="7281672" cy="3694575"/>
          </a:xfrm>
          <a:prstGeom prst="rect">
            <a:avLst/>
          </a:prstGeom>
          <a:noFill/>
          <a:ln>
            <a:noFill/>
          </a:ln>
        </p:spPr>
      </p:pic>
      <p:pic>
        <p:nvPicPr>
          <p:cNvPr id="143" name="Google Shape;143;p26"/>
          <p:cNvPicPr preferRelativeResize="0"/>
          <p:nvPr/>
        </p:nvPicPr>
        <p:blipFill rotWithShape="1">
          <a:blip r:embed="rId4">
            <a:alphaModFix/>
          </a:blip>
          <a:srcRect b="0" l="0" r="35052" t="85533"/>
          <a:stretch/>
        </p:blipFill>
        <p:spPr>
          <a:xfrm>
            <a:off x="931175" y="887875"/>
            <a:ext cx="7281650" cy="553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47" name="Shape 147"/>
        <p:cNvGrpSpPr/>
        <p:nvPr/>
      </p:nvGrpSpPr>
      <p:grpSpPr>
        <a:xfrm>
          <a:off x="0" y="0"/>
          <a:ext cx="0" cy="0"/>
          <a:chOff x="0" y="0"/>
          <a:chExt cx="0" cy="0"/>
        </a:xfrm>
      </p:grpSpPr>
      <p:sp>
        <p:nvSpPr>
          <p:cNvPr id="148" name="Google Shape;148;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a:solidFill>
                  <a:srgbClr val="CC4125"/>
                </a:solidFill>
              </a:rPr>
              <a:t>WORKFLOW </a:t>
            </a:r>
            <a:r>
              <a:rPr b="1" lang="en" sz="3200">
                <a:solidFill>
                  <a:srgbClr val="CC4125"/>
                </a:solidFill>
              </a:rPr>
              <a:t>(continued)</a:t>
            </a:r>
            <a:endParaRPr sz="2400">
              <a:solidFill>
                <a:srgbClr val="CC4125"/>
              </a:solidFill>
            </a:endParaRPr>
          </a:p>
        </p:txBody>
      </p:sp>
      <p:pic>
        <p:nvPicPr>
          <p:cNvPr id="149" name="Google Shape;149;p27"/>
          <p:cNvPicPr preferRelativeResize="0"/>
          <p:nvPr/>
        </p:nvPicPr>
        <p:blipFill>
          <a:blip r:embed="rId3">
            <a:alphaModFix/>
          </a:blip>
          <a:stretch>
            <a:fillRect/>
          </a:stretch>
        </p:blipFill>
        <p:spPr>
          <a:xfrm>
            <a:off x="152400" y="3383375"/>
            <a:ext cx="8839200" cy="1607725"/>
          </a:xfrm>
          <a:prstGeom prst="rect">
            <a:avLst/>
          </a:prstGeom>
          <a:noFill/>
          <a:ln>
            <a:noFill/>
          </a:ln>
        </p:spPr>
      </p:pic>
      <p:pic>
        <p:nvPicPr>
          <p:cNvPr id="150" name="Google Shape;150;p27"/>
          <p:cNvPicPr preferRelativeResize="0"/>
          <p:nvPr/>
        </p:nvPicPr>
        <p:blipFill>
          <a:blip r:embed="rId4">
            <a:alphaModFix/>
          </a:blip>
          <a:stretch>
            <a:fillRect/>
          </a:stretch>
        </p:blipFill>
        <p:spPr>
          <a:xfrm>
            <a:off x="152400" y="1296525"/>
            <a:ext cx="8839201" cy="1934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54" name="Shape 154"/>
        <p:cNvGrpSpPr/>
        <p:nvPr/>
      </p:nvGrpSpPr>
      <p:grpSpPr>
        <a:xfrm>
          <a:off x="0" y="0"/>
          <a:ext cx="0" cy="0"/>
          <a:chOff x="0" y="0"/>
          <a:chExt cx="0" cy="0"/>
        </a:xfrm>
      </p:grpSpPr>
      <p:sp>
        <p:nvSpPr>
          <p:cNvPr id="155" name="Google Shape;155;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a:solidFill>
                  <a:srgbClr val="CC4125"/>
                </a:solidFill>
              </a:rPr>
              <a:t>WORKFLOW </a:t>
            </a:r>
            <a:r>
              <a:rPr b="1" lang="en" sz="3200">
                <a:solidFill>
                  <a:srgbClr val="CC4125"/>
                </a:solidFill>
              </a:rPr>
              <a:t>(continued)</a:t>
            </a:r>
            <a:endParaRPr sz="2400">
              <a:solidFill>
                <a:srgbClr val="CC4125"/>
              </a:solidFill>
            </a:endParaRPr>
          </a:p>
        </p:txBody>
      </p:sp>
      <p:pic>
        <p:nvPicPr>
          <p:cNvPr id="156" name="Google Shape;156;p28"/>
          <p:cNvPicPr preferRelativeResize="0"/>
          <p:nvPr/>
        </p:nvPicPr>
        <p:blipFill>
          <a:blip r:embed="rId3">
            <a:alphaModFix/>
          </a:blip>
          <a:stretch>
            <a:fillRect/>
          </a:stretch>
        </p:blipFill>
        <p:spPr>
          <a:xfrm>
            <a:off x="0" y="1496863"/>
            <a:ext cx="9144000" cy="21497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60" name="Shape 160"/>
        <p:cNvGrpSpPr/>
        <p:nvPr/>
      </p:nvGrpSpPr>
      <p:grpSpPr>
        <a:xfrm>
          <a:off x="0" y="0"/>
          <a:ext cx="0" cy="0"/>
          <a:chOff x="0" y="0"/>
          <a:chExt cx="0" cy="0"/>
        </a:xfrm>
      </p:grpSpPr>
      <p:sp>
        <p:nvSpPr>
          <p:cNvPr id="161" name="Google Shape;161;p29"/>
          <p:cNvSpPr txBox="1"/>
          <p:nvPr>
            <p:ph idx="1" type="body"/>
          </p:nvPr>
        </p:nvSpPr>
        <p:spPr>
          <a:xfrm>
            <a:off x="387900" y="922725"/>
            <a:ext cx="8368200" cy="3855300"/>
          </a:xfrm>
          <a:prstGeom prst="rect">
            <a:avLst/>
          </a:prstGeom>
          <a:noFill/>
        </p:spPr>
        <p:txBody>
          <a:bodyPr anchorCtr="0" anchor="t" bIns="91425" lIns="91425" spcFirstLastPara="1" rIns="91425" wrap="square" tIns="91425">
            <a:noAutofit/>
          </a:bodyPr>
          <a:lstStyle/>
          <a:p>
            <a:pPr indent="-393700" lvl="0" marL="457200" rtl="0" algn="l">
              <a:spcBef>
                <a:spcPts val="0"/>
              </a:spcBef>
              <a:spcAft>
                <a:spcPts val="0"/>
              </a:spcAft>
              <a:buClr>
                <a:srgbClr val="000000"/>
              </a:buClr>
              <a:buSzPts val="2600"/>
              <a:buFont typeface="Roboto Slab"/>
              <a:buChar char="❏"/>
            </a:pPr>
            <a:r>
              <a:rPr lang="en" sz="2600" u="sng">
                <a:solidFill>
                  <a:srgbClr val="000000"/>
                </a:solidFill>
                <a:latin typeface="Roboto Slab"/>
                <a:ea typeface="Roboto Slab"/>
                <a:cs typeface="Roboto Slab"/>
                <a:sym typeface="Roboto Slab"/>
              </a:rPr>
              <a:t>Enterprise Admin</a:t>
            </a:r>
            <a:endParaRPr sz="2600" u="sng">
              <a:solidFill>
                <a:srgbClr val="000000"/>
              </a:solidFill>
              <a:latin typeface="Roboto Slab"/>
              <a:ea typeface="Roboto Slab"/>
              <a:cs typeface="Roboto Slab"/>
              <a:sym typeface="Roboto Slab"/>
            </a:endParaRPr>
          </a:p>
          <a:p>
            <a:pPr indent="0" lvl="0" marL="457200" rtl="0" algn="l">
              <a:spcBef>
                <a:spcPts val="1600"/>
              </a:spcBef>
              <a:spcAft>
                <a:spcPts val="0"/>
              </a:spcAft>
              <a:buNone/>
            </a:pPr>
            <a:r>
              <a:rPr lang="en" sz="1500">
                <a:solidFill>
                  <a:srgbClr val="000000"/>
                </a:solidFill>
                <a:latin typeface="Roboto Slab"/>
                <a:ea typeface="Roboto Slab"/>
                <a:cs typeface="Roboto Slab"/>
                <a:sym typeface="Roboto Slab"/>
              </a:rPr>
              <a:t>Admin’s responsibility is to manage various departments and staff of the enterprise, send sms and email notifications on account creation.</a:t>
            </a:r>
            <a:endParaRPr sz="2600">
              <a:solidFill>
                <a:srgbClr val="000000"/>
              </a:solidFill>
              <a:latin typeface="Roboto Slab"/>
              <a:ea typeface="Roboto Slab"/>
              <a:cs typeface="Roboto Slab"/>
              <a:sym typeface="Roboto Slab"/>
            </a:endParaRPr>
          </a:p>
          <a:p>
            <a:pPr indent="-393700" lvl="0" marL="457200" rtl="0" algn="l">
              <a:spcBef>
                <a:spcPts val="1600"/>
              </a:spcBef>
              <a:spcAft>
                <a:spcPts val="0"/>
              </a:spcAft>
              <a:buClr>
                <a:srgbClr val="000000"/>
              </a:buClr>
              <a:buSzPts val="2600"/>
              <a:buFont typeface="Roboto Slab"/>
              <a:buChar char="❏"/>
            </a:pPr>
            <a:r>
              <a:rPr lang="en" sz="2600" u="sng">
                <a:solidFill>
                  <a:srgbClr val="000000"/>
                </a:solidFill>
                <a:latin typeface="Roboto Slab"/>
                <a:ea typeface="Roboto Slab"/>
                <a:cs typeface="Roboto Slab"/>
                <a:sym typeface="Roboto Slab"/>
              </a:rPr>
              <a:t>Receptionist</a:t>
            </a:r>
            <a:endParaRPr sz="2600" u="sng">
              <a:solidFill>
                <a:srgbClr val="000000"/>
              </a:solidFill>
              <a:latin typeface="Roboto Slab"/>
              <a:ea typeface="Roboto Slab"/>
              <a:cs typeface="Roboto Slab"/>
              <a:sym typeface="Roboto Slab"/>
            </a:endParaRPr>
          </a:p>
          <a:p>
            <a:pPr indent="0" lvl="0" marL="457200" rtl="0" algn="l">
              <a:spcBef>
                <a:spcPts val="1600"/>
              </a:spcBef>
              <a:spcAft>
                <a:spcPts val="0"/>
              </a:spcAft>
              <a:buNone/>
            </a:pPr>
            <a:r>
              <a:rPr lang="en" sz="1500">
                <a:solidFill>
                  <a:srgbClr val="000000"/>
                </a:solidFill>
                <a:latin typeface="Roboto Slab"/>
                <a:ea typeface="Roboto Slab"/>
                <a:cs typeface="Roboto Slab"/>
                <a:sym typeface="Roboto Slab"/>
              </a:rPr>
              <a:t>The</a:t>
            </a:r>
            <a:r>
              <a:rPr lang="en" sz="1500">
                <a:solidFill>
                  <a:srgbClr val="000000"/>
                </a:solidFill>
                <a:latin typeface="Roboto Slab"/>
                <a:ea typeface="Roboto Slab"/>
                <a:cs typeface="Roboto Slab"/>
                <a:sym typeface="Roboto Slab"/>
              </a:rPr>
              <a:t> responsibility of Receptionist is to manage appointments for the patients considering the Doctor’s availability and process bills.</a:t>
            </a:r>
            <a:endParaRPr sz="2600">
              <a:solidFill>
                <a:srgbClr val="000000"/>
              </a:solidFill>
              <a:latin typeface="Roboto Slab"/>
              <a:ea typeface="Roboto Slab"/>
              <a:cs typeface="Roboto Slab"/>
              <a:sym typeface="Roboto Slab"/>
            </a:endParaRPr>
          </a:p>
          <a:p>
            <a:pPr indent="-393700" lvl="0" marL="457200" rtl="0" algn="l">
              <a:spcBef>
                <a:spcPts val="1600"/>
              </a:spcBef>
              <a:spcAft>
                <a:spcPts val="0"/>
              </a:spcAft>
              <a:buClr>
                <a:srgbClr val="000000"/>
              </a:buClr>
              <a:buSzPts val="2600"/>
              <a:buFont typeface="Roboto Slab"/>
              <a:buChar char="❏"/>
            </a:pPr>
            <a:r>
              <a:rPr lang="en" sz="2600" u="sng">
                <a:solidFill>
                  <a:srgbClr val="000000"/>
                </a:solidFill>
                <a:latin typeface="Roboto Slab"/>
                <a:ea typeface="Roboto Slab"/>
                <a:cs typeface="Roboto Slab"/>
                <a:sym typeface="Roboto Slab"/>
              </a:rPr>
              <a:t>Doctor</a:t>
            </a:r>
            <a:endParaRPr sz="2600" u="sng">
              <a:solidFill>
                <a:srgbClr val="000000"/>
              </a:solidFill>
              <a:latin typeface="Roboto Slab"/>
              <a:ea typeface="Roboto Slab"/>
              <a:cs typeface="Roboto Slab"/>
              <a:sym typeface="Roboto Slab"/>
            </a:endParaRPr>
          </a:p>
          <a:p>
            <a:pPr indent="0" lvl="0" marL="457200" rtl="0" algn="l">
              <a:spcBef>
                <a:spcPts val="1600"/>
              </a:spcBef>
              <a:spcAft>
                <a:spcPts val="0"/>
              </a:spcAft>
              <a:buNone/>
            </a:pPr>
            <a:r>
              <a:rPr lang="en" sz="1500">
                <a:solidFill>
                  <a:srgbClr val="000000"/>
                </a:solidFill>
                <a:latin typeface="Roboto Slab"/>
                <a:ea typeface="Roboto Slab"/>
                <a:cs typeface="Roboto Slab"/>
                <a:sym typeface="Roboto Slab"/>
              </a:rPr>
              <a:t>Doctor plays the important role of seeing patient, scheduling lab tests, surgeries and prescribing medicines based on the patient’s current health and history.</a:t>
            </a:r>
            <a:endParaRPr sz="2600">
              <a:solidFill>
                <a:srgbClr val="000000"/>
              </a:solidFill>
              <a:latin typeface="Roboto Slab"/>
              <a:ea typeface="Roboto Slab"/>
              <a:cs typeface="Roboto Slab"/>
              <a:sym typeface="Roboto Slab"/>
            </a:endParaRPr>
          </a:p>
          <a:p>
            <a:pPr indent="0" lvl="0" marL="457200" rtl="0" algn="l">
              <a:spcBef>
                <a:spcPts val="1600"/>
              </a:spcBef>
              <a:spcAft>
                <a:spcPts val="1600"/>
              </a:spcAft>
              <a:buNone/>
            </a:pPr>
            <a:r>
              <a:t/>
            </a:r>
            <a:endParaRPr sz="2600">
              <a:latin typeface="Roboto Slab"/>
              <a:ea typeface="Roboto Slab"/>
              <a:cs typeface="Roboto Slab"/>
              <a:sym typeface="Roboto Slab"/>
            </a:endParaRPr>
          </a:p>
        </p:txBody>
      </p:sp>
      <p:sp>
        <p:nvSpPr>
          <p:cNvPr id="162" name="Google Shape;162;p29"/>
          <p:cNvSpPr txBox="1"/>
          <p:nvPr>
            <p:ph type="title"/>
          </p:nvPr>
        </p:nvSpPr>
        <p:spPr>
          <a:xfrm>
            <a:off x="218650" y="2366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CC4125"/>
                </a:solidFill>
              </a:rPr>
              <a:t>ROLES &amp; </a:t>
            </a:r>
            <a:r>
              <a:rPr b="1" lang="en" sz="3500">
                <a:solidFill>
                  <a:srgbClr val="CC4125"/>
                </a:solidFill>
              </a:rPr>
              <a:t>FUNCTIONS</a:t>
            </a:r>
            <a:endParaRPr sz="2500">
              <a:solidFill>
                <a:srgbClr val="CC4125"/>
              </a:solidFill>
            </a:endParaRPr>
          </a:p>
        </p:txBody>
      </p:sp>
      <p:pic>
        <p:nvPicPr>
          <p:cNvPr id="163" name="Google Shape;163;p29"/>
          <p:cNvPicPr preferRelativeResize="0"/>
          <p:nvPr/>
        </p:nvPicPr>
        <p:blipFill>
          <a:blip r:embed="rId3">
            <a:alphaModFix/>
          </a:blip>
          <a:stretch>
            <a:fillRect/>
          </a:stretch>
        </p:blipFill>
        <p:spPr>
          <a:xfrm>
            <a:off x="4974250" y="103450"/>
            <a:ext cx="4015124" cy="128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67" name="Shape 167"/>
        <p:cNvGrpSpPr/>
        <p:nvPr/>
      </p:nvGrpSpPr>
      <p:grpSpPr>
        <a:xfrm>
          <a:off x="0" y="0"/>
          <a:ext cx="0" cy="0"/>
          <a:chOff x="0" y="0"/>
          <a:chExt cx="0" cy="0"/>
        </a:xfrm>
      </p:grpSpPr>
      <p:sp>
        <p:nvSpPr>
          <p:cNvPr id="168" name="Google Shape;168;p30"/>
          <p:cNvSpPr txBox="1"/>
          <p:nvPr>
            <p:ph type="title"/>
          </p:nvPr>
        </p:nvSpPr>
        <p:spPr>
          <a:xfrm>
            <a:off x="171625" y="16087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CC4125"/>
                </a:solidFill>
              </a:rPr>
              <a:t>ROLES &amp; FUNCTIONS</a:t>
            </a:r>
            <a:endParaRPr>
              <a:solidFill>
                <a:srgbClr val="CC4125"/>
              </a:solidFill>
            </a:endParaRPr>
          </a:p>
        </p:txBody>
      </p:sp>
      <p:sp>
        <p:nvSpPr>
          <p:cNvPr id="169" name="Google Shape;169;p30"/>
          <p:cNvSpPr txBox="1"/>
          <p:nvPr>
            <p:ph idx="1" type="body"/>
          </p:nvPr>
        </p:nvSpPr>
        <p:spPr>
          <a:xfrm>
            <a:off x="387900" y="760925"/>
            <a:ext cx="8368200" cy="43827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Clr>
                <a:srgbClr val="000000"/>
              </a:buClr>
              <a:buSzPts val="2600"/>
              <a:buFont typeface="Roboto Slab"/>
              <a:buChar char="❏"/>
            </a:pPr>
            <a:r>
              <a:rPr lang="en" sz="2600" u="sng">
                <a:solidFill>
                  <a:srgbClr val="000000"/>
                </a:solidFill>
                <a:latin typeface="Roboto Slab"/>
                <a:ea typeface="Roboto Slab"/>
                <a:cs typeface="Roboto Slab"/>
                <a:sym typeface="Roboto Slab"/>
              </a:rPr>
              <a:t>Nurse</a:t>
            </a:r>
            <a:endParaRPr sz="2600" u="sng">
              <a:solidFill>
                <a:srgbClr val="000000"/>
              </a:solidFill>
              <a:latin typeface="Roboto Slab"/>
              <a:ea typeface="Roboto Slab"/>
              <a:cs typeface="Roboto Slab"/>
              <a:sym typeface="Roboto Slab"/>
            </a:endParaRPr>
          </a:p>
          <a:p>
            <a:pPr indent="0" lvl="0" marL="457200" rtl="0" algn="l">
              <a:spcBef>
                <a:spcPts val="1600"/>
              </a:spcBef>
              <a:spcAft>
                <a:spcPts val="0"/>
              </a:spcAft>
              <a:buNone/>
            </a:pPr>
            <a:r>
              <a:rPr lang="en" sz="1500">
                <a:solidFill>
                  <a:srgbClr val="000000"/>
                </a:solidFill>
                <a:latin typeface="Roboto Slab"/>
                <a:ea typeface="Roboto Slab"/>
                <a:cs typeface="Roboto Slab"/>
                <a:sym typeface="Roboto Slab"/>
              </a:rPr>
              <a:t>Nurse plays the role of managing beds in the Hospital based on the patient admissions.</a:t>
            </a:r>
            <a:endParaRPr sz="2600">
              <a:solidFill>
                <a:srgbClr val="000000"/>
              </a:solidFill>
              <a:latin typeface="Roboto Slab"/>
              <a:ea typeface="Roboto Slab"/>
              <a:cs typeface="Roboto Slab"/>
              <a:sym typeface="Roboto Slab"/>
            </a:endParaRPr>
          </a:p>
          <a:p>
            <a:pPr indent="-393700" lvl="0" marL="457200" rtl="0" algn="l">
              <a:spcBef>
                <a:spcPts val="1600"/>
              </a:spcBef>
              <a:spcAft>
                <a:spcPts val="0"/>
              </a:spcAft>
              <a:buClr>
                <a:srgbClr val="000000"/>
              </a:buClr>
              <a:buSzPts val="2600"/>
              <a:buFont typeface="Roboto Slab"/>
              <a:buChar char="❏"/>
            </a:pPr>
            <a:r>
              <a:rPr lang="en" sz="2600" u="sng">
                <a:solidFill>
                  <a:srgbClr val="000000"/>
                </a:solidFill>
                <a:latin typeface="Roboto Slab"/>
                <a:ea typeface="Roboto Slab"/>
                <a:cs typeface="Roboto Slab"/>
                <a:sym typeface="Roboto Slab"/>
              </a:rPr>
              <a:t>Patient</a:t>
            </a:r>
            <a:endParaRPr sz="2600" u="sng">
              <a:solidFill>
                <a:srgbClr val="000000"/>
              </a:solidFill>
              <a:latin typeface="Roboto Slab"/>
              <a:ea typeface="Roboto Slab"/>
              <a:cs typeface="Roboto Slab"/>
              <a:sym typeface="Roboto Slab"/>
            </a:endParaRPr>
          </a:p>
          <a:p>
            <a:pPr indent="0" lvl="0" marL="457200" rtl="0" algn="l">
              <a:spcBef>
                <a:spcPts val="1600"/>
              </a:spcBef>
              <a:spcAft>
                <a:spcPts val="0"/>
              </a:spcAft>
              <a:buNone/>
            </a:pPr>
            <a:r>
              <a:rPr lang="en" sz="1500">
                <a:solidFill>
                  <a:srgbClr val="000000"/>
                </a:solidFill>
                <a:latin typeface="Roboto Slab"/>
                <a:ea typeface="Roboto Slab"/>
                <a:cs typeface="Roboto Slab"/>
                <a:sym typeface="Roboto Slab"/>
              </a:rPr>
              <a:t>Patient’s role is to register to system, book appointments, make the total payment based on different charges - Doctor consultation charges, Lab test charges, pharmacy medicine charges with respect to the insurance amount claimed by the patient.</a:t>
            </a:r>
            <a:endParaRPr sz="2600">
              <a:solidFill>
                <a:srgbClr val="000000"/>
              </a:solidFill>
              <a:latin typeface="Roboto Slab"/>
              <a:ea typeface="Roboto Slab"/>
              <a:cs typeface="Roboto Slab"/>
              <a:sym typeface="Roboto Slab"/>
            </a:endParaRPr>
          </a:p>
          <a:p>
            <a:pPr indent="-393700" lvl="0" marL="457200" rtl="0" algn="l">
              <a:spcBef>
                <a:spcPts val="1600"/>
              </a:spcBef>
              <a:spcAft>
                <a:spcPts val="0"/>
              </a:spcAft>
              <a:buClr>
                <a:srgbClr val="000000"/>
              </a:buClr>
              <a:buSzPts val="2600"/>
              <a:buFont typeface="Roboto Slab"/>
              <a:buChar char="❏"/>
            </a:pPr>
            <a:r>
              <a:rPr lang="en" sz="2600" u="sng">
                <a:solidFill>
                  <a:srgbClr val="000000"/>
                </a:solidFill>
                <a:latin typeface="Roboto Slab"/>
                <a:ea typeface="Roboto Slab"/>
                <a:cs typeface="Roboto Slab"/>
                <a:sym typeface="Roboto Slab"/>
              </a:rPr>
              <a:t>Pharmacy Head</a:t>
            </a:r>
            <a:endParaRPr sz="2600" u="sng">
              <a:solidFill>
                <a:srgbClr val="000000"/>
              </a:solidFill>
              <a:latin typeface="Roboto Slab"/>
              <a:ea typeface="Roboto Slab"/>
              <a:cs typeface="Roboto Slab"/>
              <a:sym typeface="Roboto Slab"/>
            </a:endParaRPr>
          </a:p>
          <a:p>
            <a:pPr indent="0" lvl="0" marL="457200" rtl="0" algn="l">
              <a:spcBef>
                <a:spcPts val="1600"/>
              </a:spcBef>
              <a:spcAft>
                <a:spcPts val="0"/>
              </a:spcAft>
              <a:buNone/>
            </a:pPr>
            <a:r>
              <a:rPr lang="en" sz="1500">
                <a:solidFill>
                  <a:srgbClr val="000000"/>
                </a:solidFill>
                <a:latin typeface="Roboto Slab"/>
                <a:ea typeface="Roboto Slab"/>
                <a:cs typeface="Roboto Slab"/>
                <a:sym typeface="Roboto Slab"/>
              </a:rPr>
              <a:t>Pharmacy head manages medicine inventory along with staff and department.</a:t>
            </a:r>
            <a:endParaRPr sz="2300">
              <a:solidFill>
                <a:srgbClr val="000000"/>
              </a:solidFill>
              <a:latin typeface="Roboto Slab"/>
              <a:ea typeface="Roboto Slab"/>
              <a:cs typeface="Roboto Slab"/>
              <a:sym typeface="Roboto Slab"/>
            </a:endParaRPr>
          </a:p>
          <a:p>
            <a:pPr indent="0" lvl="0" marL="457200" rtl="0" algn="l">
              <a:spcBef>
                <a:spcPts val="1600"/>
              </a:spcBef>
              <a:spcAft>
                <a:spcPts val="1600"/>
              </a:spcAft>
              <a:buNone/>
            </a:pPr>
            <a:r>
              <a:t/>
            </a:r>
            <a:endParaRPr/>
          </a:p>
        </p:txBody>
      </p:sp>
      <p:pic>
        <p:nvPicPr>
          <p:cNvPr id="170" name="Google Shape;170;p30"/>
          <p:cNvPicPr preferRelativeResize="0"/>
          <p:nvPr/>
        </p:nvPicPr>
        <p:blipFill>
          <a:blip r:embed="rId3">
            <a:alphaModFix/>
          </a:blip>
          <a:stretch>
            <a:fillRect/>
          </a:stretch>
        </p:blipFill>
        <p:spPr>
          <a:xfrm>
            <a:off x="4974250" y="103450"/>
            <a:ext cx="4015124" cy="128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74" name="Shape 174"/>
        <p:cNvGrpSpPr/>
        <p:nvPr/>
      </p:nvGrpSpPr>
      <p:grpSpPr>
        <a:xfrm>
          <a:off x="0" y="0"/>
          <a:ext cx="0" cy="0"/>
          <a:chOff x="0" y="0"/>
          <a:chExt cx="0" cy="0"/>
        </a:xfrm>
      </p:grpSpPr>
      <p:sp>
        <p:nvSpPr>
          <p:cNvPr id="175" name="Google Shape;175;p31"/>
          <p:cNvSpPr txBox="1"/>
          <p:nvPr>
            <p:ph type="title"/>
          </p:nvPr>
        </p:nvSpPr>
        <p:spPr>
          <a:xfrm>
            <a:off x="228050" y="4768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CC4125"/>
                </a:solidFill>
              </a:rPr>
              <a:t>ROLES &amp; FUNCTIONS</a:t>
            </a:r>
            <a:endParaRPr>
              <a:solidFill>
                <a:srgbClr val="CC4125"/>
              </a:solidFill>
            </a:endParaRPr>
          </a:p>
        </p:txBody>
      </p:sp>
      <p:sp>
        <p:nvSpPr>
          <p:cNvPr id="176" name="Google Shape;176;p31"/>
          <p:cNvSpPr txBox="1"/>
          <p:nvPr>
            <p:ph idx="1" type="body"/>
          </p:nvPr>
        </p:nvSpPr>
        <p:spPr>
          <a:xfrm>
            <a:off x="387900" y="1489825"/>
            <a:ext cx="8368200" cy="33780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Clr>
                <a:srgbClr val="000000"/>
              </a:buClr>
              <a:buSzPts val="2600"/>
              <a:buFont typeface="Roboto Slab"/>
              <a:buChar char="❏"/>
            </a:pPr>
            <a:r>
              <a:rPr lang="en" sz="2600" u="sng">
                <a:solidFill>
                  <a:srgbClr val="000000"/>
                </a:solidFill>
                <a:latin typeface="Roboto Slab"/>
                <a:ea typeface="Roboto Slab"/>
                <a:cs typeface="Roboto Slab"/>
                <a:sym typeface="Roboto Slab"/>
              </a:rPr>
              <a:t>Pharmacist</a:t>
            </a:r>
            <a:endParaRPr sz="2600" u="sng">
              <a:solidFill>
                <a:srgbClr val="000000"/>
              </a:solidFill>
              <a:latin typeface="Roboto Slab"/>
              <a:ea typeface="Roboto Slab"/>
              <a:cs typeface="Roboto Slab"/>
              <a:sym typeface="Roboto Slab"/>
            </a:endParaRPr>
          </a:p>
          <a:p>
            <a:pPr indent="0" lvl="0" marL="457200" rtl="0" algn="l">
              <a:spcBef>
                <a:spcPts val="1600"/>
              </a:spcBef>
              <a:spcAft>
                <a:spcPts val="0"/>
              </a:spcAft>
              <a:buNone/>
            </a:pPr>
            <a:r>
              <a:rPr lang="en" sz="1500">
                <a:solidFill>
                  <a:srgbClr val="000000"/>
                </a:solidFill>
                <a:latin typeface="Roboto Slab"/>
                <a:ea typeface="Roboto Slab"/>
                <a:cs typeface="Roboto Slab"/>
                <a:sym typeface="Roboto Slab"/>
              </a:rPr>
              <a:t>Pharmacist receives a work request from the Doctor based on the medicines prescribed for the patient and generates a pharmacy bill after calculating the total dosage and quantity of medicines.</a:t>
            </a:r>
            <a:endParaRPr sz="2600">
              <a:solidFill>
                <a:srgbClr val="000000"/>
              </a:solidFill>
              <a:latin typeface="Roboto Slab"/>
              <a:ea typeface="Roboto Slab"/>
              <a:cs typeface="Roboto Slab"/>
              <a:sym typeface="Roboto Slab"/>
            </a:endParaRPr>
          </a:p>
          <a:p>
            <a:pPr indent="-393700" lvl="0" marL="457200" rtl="0" algn="l">
              <a:spcBef>
                <a:spcPts val="1600"/>
              </a:spcBef>
              <a:spcAft>
                <a:spcPts val="0"/>
              </a:spcAft>
              <a:buClr>
                <a:srgbClr val="000000"/>
              </a:buClr>
              <a:buSzPts val="2600"/>
              <a:buFont typeface="Roboto Slab"/>
              <a:buChar char="❏"/>
            </a:pPr>
            <a:r>
              <a:rPr lang="en" sz="2600" u="sng">
                <a:solidFill>
                  <a:srgbClr val="000000"/>
                </a:solidFill>
                <a:latin typeface="Roboto Slab"/>
                <a:ea typeface="Roboto Slab"/>
                <a:cs typeface="Roboto Slab"/>
                <a:sym typeface="Roboto Slab"/>
              </a:rPr>
              <a:t>Insurance Dealer</a:t>
            </a:r>
            <a:endParaRPr sz="2600" u="sng">
              <a:solidFill>
                <a:srgbClr val="000000"/>
              </a:solidFill>
              <a:latin typeface="Roboto Slab"/>
              <a:ea typeface="Roboto Slab"/>
              <a:cs typeface="Roboto Slab"/>
              <a:sym typeface="Roboto Slab"/>
            </a:endParaRPr>
          </a:p>
          <a:p>
            <a:pPr indent="0" lvl="0" marL="457200" rtl="0" algn="l">
              <a:spcBef>
                <a:spcPts val="1600"/>
              </a:spcBef>
              <a:spcAft>
                <a:spcPts val="1600"/>
              </a:spcAft>
              <a:buNone/>
            </a:pPr>
            <a:r>
              <a:rPr lang="en" sz="1500">
                <a:solidFill>
                  <a:srgbClr val="000000"/>
                </a:solidFill>
                <a:latin typeface="Roboto Slab"/>
                <a:ea typeface="Roboto Slab"/>
                <a:cs typeface="Roboto Slab"/>
                <a:sym typeface="Roboto Slab"/>
              </a:rPr>
              <a:t>Insurance Dealer receives a work request from various enterprises to approve insurance amount to complete payment process. Insurance dealer also issues new insurance for patients.</a:t>
            </a:r>
            <a:endParaRPr sz="2600" u="sng">
              <a:solidFill>
                <a:srgbClr val="000000"/>
              </a:solidFill>
              <a:latin typeface="Roboto Slab"/>
              <a:ea typeface="Roboto Slab"/>
              <a:cs typeface="Roboto Slab"/>
              <a:sym typeface="Roboto Slab"/>
            </a:endParaRPr>
          </a:p>
        </p:txBody>
      </p:sp>
      <p:pic>
        <p:nvPicPr>
          <p:cNvPr id="177" name="Google Shape;177;p31"/>
          <p:cNvPicPr preferRelativeResize="0"/>
          <p:nvPr/>
        </p:nvPicPr>
        <p:blipFill>
          <a:blip r:embed="rId3">
            <a:alphaModFix/>
          </a:blip>
          <a:stretch>
            <a:fillRect/>
          </a:stretch>
        </p:blipFill>
        <p:spPr>
          <a:xfrm>
            <a:off x="5068275" y="112850"/>
            <a:ext cx="4015124" cy="128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000">
                <a:solidFill>
                  <a:srgbClr val="CC4125"/>
                </a:solidFill>
              </a:rPr>
              <a:t>PROBLEM STATEMENT</a:t>
            </a:r>
            <a:endParaRPr>
              <a:solidFill>
                <a:srgbClr val="CC4125"/>
              </a:solidFill>
            </a:endParaRPr>
          </a:p>
        </p:txBody>
      </p:sp>
      <p:sp>
        <p:nvSpPr>
          <p:cNvPr id="70" name="Google Shape;70;p14"/>
          <p:cNvSpPr txBox="1"/>
          <p:nvPr>
            <p:ph idx="1" type="body"/>
          </p:nvPr>
        </p:nvSpPr>
        <p:spPr>
          <a:xfrm>
            <a:off x="387900" y="1378675"/>
            <a:ext cx="8368200" cy="36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latin typeface="Roboto Slab"/>
                <a:ea typeface="Roboto Slab"/>
                <a:cs typeface="Roboto Slab"/>
                <a:sym typeface="Roboto Slab"/>
              </a:rPr>
              <a:t>Patient health is the priority in solving any health care problem. Best doctors to consult may not be available in their city for patient’s disease. To find a doctor across networks and enterprises is the key to make patient’s health improve faster. Also, i</a:t>
            </a:r>
            <a:r>
              <a:rPr lang="en">
                <a:solidFill>
                  <a:srgbClr val="000000"/>
                </a:solidFill>
                <a:latin typeface="Roboto Slab"/>
                <a:ea typeface="Roboto Slab"/>
                <a:cs typeface="Roboto Slab"/>
                <a:sym typeface="Roboto Slab"/>
              </a:rPr>
              <a:t>t is necessary for a healthcare system to </a:t>
            </a:r>
            <a:r>
              <a:rPr b="1" lang="en">
                <a:solidFill>
                  <a:srgbClr val="000000"/>
                </a:solidFill>
                <a:latin typeface="Roboto Slab"/>
                <a:ea typeface="Roboto Slab"/>
                <a:cs typeface="Roboto Slab"/>
                <a:sym typeface="Roboto Slab"/>
              </a:rPr>
              <a:t>organise </a:t>
            </a:r>
            <a:r>
              <a:rPr lang="en">
                <a:solidFill>
                  <a:srgbClr val="000000"/>
                </a:solidFill>
                <a:latin typeface="Roboto Slab"/>
                <a:ea typeface="Roboto Slab"/>
                <a:cs typeface="Roboto Slab"/>
                <a:sym typeface="Roboto Slab"/>
              </a:rPr>
              <a:t>itself well enough to implement a </a:t>
            </a:r>
            <a:r>
              <a:rPr b="1" lang="en">
                <a:solidFill>
                  <a:srgbClr val="000000"/>
                </a:solidFill>
                <a:latin typeface="Roboto Slab"/>
                <a:ea typeface="Roboto Slab"/>
                <a:cs typeface="Roboto Slab"/>
                <a:sym typeface="Roboto Slab"/>
              </a:rPr>
              <a:t>smooth process</a:t>
            </a:r>
            <a:r>
              <a:rPr lang="en">
                <a:solidFill>
                  <a:srgbClr val="000000"/>
                </a:solidFill>
                <a:latin typeface="Roboto Slab"/>
                <a:ea typeface="Roboto Slab"/>
                <a:cs typeface="Roboto Slab"/>
                <a:sym typeface="Roboto Slab"/>
              </a:rPr>
              <a:t>, specially while associated with a medical emergency. The system should</a:t>
            </a:r>
            <a:r>
              <a:rPr lang="en">
                <a:solidFill>
                  <a:srgbClr val="000000"/>
                </a:solidFill>
                <a:latin typeface="Roboto Slab"/>
                <a:ea typeface="Roboto Slab"/>
                <a:cs typeface="Roboto Slab"/>
                <a:sym typeface="Roboto Slab"/>
              </a:rPr>
              <a:t> f</a:t>
            </a:r>
            <a:r>
              <a:rPr lang="en">
                <a:solidFill>
                  <a:srgbClr val="000000"/>
                </a:solidFill>
                <a:latin typeface="Roboto Slab"/>
                <a:ea typeface="Roboto Slab"/>
                <a:cs typeface="Roboto Slab"/>
                <a:sym typeface="Roboto Slab"/>
              </a:rPr>
              <a:t>ocus efforts on the right activities &amp; optimize engagement to a build closeable pipeline. </a:t>
            </a:r>
            <a:r>
              <a:rPr b="1" lang="en">
                <a:solidFill>
                  <a:srgbClr val="000000"/>
                </a:solidFill>
                <a:latin typeface="Roboto Slab"/>
                <a:ea typeface="Roboto Slab"/>
                <a:cs typeface="Roboto Slab"/>
                <a:sym typeface="Roboto Slab"/>
              </a:rPr>
              <a:t>Standardize workflows</a:t>
            </a:r>
            <a:r>
              <a:rPr lang="en">
                <a:solidFill>
                  <a:srgbClr val="000000"/>
                </a:solidFill>
                <a:latin typeface="Roboto Slab"/>
                <a:ea typeface="Roboto Slab"/>
                <a:cs typeface="Roboto Slab"/>
                <a:sym typeface="Roboto Slab"/>
              </a:rPr>
              <a:t> should be there so that focus is on </a:t>
            </a:r>
            <a:r>
              <a:rPr b="1" lang="en">
                <a:solidFill>
                  <a:srgbClr val="000000"/>
                </a:solidFill>
                <a:latin typeface="Roboto Slab"/>
                <a:ea typeface="Roboto Slab"/>
                <a:cs typeface="Roboto Slab"/>
                <a:sym typeface="Roboto Slab"/>
              </a:rPr>
              <a:t>providing best health care facilities</a:t>
            </a:r>
            <a:r>
              <a:rPr lang="en">
                <a:solidFill>
                  <a:srgbClr val="000000"/>
                </a:solidFill>
                <a:latin typeface="Roboto Slab"/>
                <a:ea typeface="Roboto Slab"/>
                <a:cs typeface="Roboto Slab"/>
                <a:sym typeface="Roboto Slab"/>
              </a:rPr>
              <a:t> rather than reporting and documenting records. The process should be well maintained and digitised to achieve </a:t>
            </a:r>
            <a:r>
              <a:rPr b="1" lang="en">
                <a:solidFill>
                  <a:srgbClr val="000000"/>
                </a:solidFill>
                <a:latin typeface="Roboto Slab"/>
                <a:ea typeface="Roboto Slab"/>
                <a:cs typeface="Roboto Slab"/>
                <a:sym typeface="Roboto Slab"/>
              </a:rPr>
              <a:t>value from partnership</a:t>
            </a:r>
            <a:r>
              <a:rPr lang="en">
                <a:solidFill>
                  <a:srgbClr val="000000"/>
                </a:solidFill>
                <a:latin typeface="Roboto Slab"/>
                <a:ea typeface="Roboto Slab"/>
                <a:cs typeface="Roboto Slab"/>
                <a:sym typeface="Roboto Slab"/>
              </a:rPr>
              <a:t> of various enterprises that should benefit patients.</a:t>
            </a:r>
            <a:endParaRPr>
              <a:solidFill>
                <a:srgbClr val="000000"/>
              </a:solidFill>
              <a:latin typeface="Roboto Slab"/>
              <a:ea typeface="Roboto Slab"/>
              <a:cs typeface="Roboto Slab"/>
              <a:sym typeface="Roboto Slab"/>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81" name="Shape 181"/>
        <p:cNvGrpSpPr/>
        <p:nvPr/>
      </p:nvGrpSpPr>
      <p:grpSpPr>
        <a:xfrm>
          <a:off x="0" y="0"/>
          <a:ext cx="0" cy="0"/>
          <a:chOff x="0" y="0"/>
          <a:chExt cx="0" cy="0"/>
        </a:xfrm>
      </p:grpSpPr>
      <p:sp>
        <p:nvSpPr>
          <p:cNvPr id="182" name="Google Shape;182;p32"/>
          <p:cNvSpPr txBox="1"/>
          <p:nvPr>
            <p:ph type="title"/>
          </p:nvPr>
        </p:nvSpPr>
        <p:spPr>
          <a:xfrm>
            <a:off x="228050" y="4768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CC4125"/>
                </a:solidFill>
              </a:rPr>
              <a:t>ROLES &amp; FUNCTIONS</a:t>
            </a:r>
            <a:endParaRPr>
              <a:solidFill>
                <a:srgbClr val="CC4125"/>
              </a:solidFill>
            </a:endParaRPr>
          </a:p>
        </p:txBody>
      </p:sp>
      <p:sp>
        <p:nvSpPr>
          <p:cNvPr id="183" name="Google Shape;183;p32"/>
          <p:cNvSpPr txBox="1"/>
          <p:nvPr>
            <p:ph idx="1" type="body"/>
          </p:nvPr>
        </p:nvSpPr>
        <p:spPr>
          <a:xfrm>
            <a:off x="387900" y="1489825"/>
            <a:ext cx="8368200" cy="33780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Clr>
                <a:srgbClr val="000000"/>
              </a:buClr>
              <a:buSzPts val="2600"/>
              <a:buFont typeface="Roboto Slab"/>
              <a:buChar char="❏"/>
            </a:pPr>
            <a:r>
              <a:rPr lang="en" sz="2600" u="sng">
                <a:solidFill>
                  <a:srgbClr val="000000"/>
                </a:solidFill>
                <a:latin typeface="Roboto Slab"/>
                <a:ea typeface="Roboto Slab"/>
                <a:cs typeface="Roboto Slab"/>
                <a:sym typeface="Roboto Slab"/>
              </a:rPr>
              <a:t>System Admin Role</a:t>
            </a:r>
            <a:endParaRPr sz="1500">
              <a:solidFill>
                <a:srgbClr val="000000"/>
              </a:solidFill>
              <a:latin typeface="Roboto Slab"/>
              <a:ea typeface="Roboto Slab"/>
              <a:cs typeface="Roboto Slab"/>
              <a:sym typeface="Roboto Slab"/>
            </a:endParaRPr>
          </a:p>
          <a:p>
            <a:pPr indent="0" lvl="0" marL="457200" marR="0" rtl="0" algn="l">
              <a:lnSpc>
                <a:spcPct val="115000"/>
              </a:lnSpc>
              <a:spcBef>
                <a:spcPts val="1600"/>
              </a:spcBef>
              <a:spcAft>
                <a:spcPts val="0"/>
              </a:spcAft>
              <a:buNone/>
            </a:pPr>
            <a:r>
              <a:rPr lang="en" sz="1500">
                <a:solidFill>
                  <a:srgbClr val="000000"/>
                </a:solidFill>
                <a:latin typeface="Roboto Slab"/>
                <a:ea typeface="Roboto Slab"/>
                <a:cs typeface="Roboto Slab"/>
                <a:sym typeface="Roboto Slab"/>
              </a:rPr>
              <a:t>The responsibility of this role is to create enterprises, networks and enterprise accounts.</a:t>
            </a:r>
            <a:endParaRPr sz="1500">
              <a:solidFill>
                <a:srgbClr val="000000"/>
              </a:solidFill>
              <a:latin typeface="Roboto Slab"/>
              <a:ea typeface="Roboto Slab"/>
              <a:cs typeface="Roboto Slab"/>
              <a:sym typeface="Roboto Slab"/>
            </a:endParaRPr>
          </a:p>
          <a:p>
            <a:pPr indent="-374650" lvl="0" marL="457200" rtl="0" algn="l">
              <a:spcBef>
                <a:spcPts val="1600"/>
              </a:spcBef>
              <a:spcAft>
                <a:spcPts val="0"/>
              </a:spcAft>
              <a:buClr>
                <a:srgbClr val="000000"/>
              </a:buClr>
              <a:buSzPts val="2300"/>
              <a:buFont typeface="Roboto Slab"/>
              <a:buChar char="❏"/>
            </a:pPr>
            <a:r>
              <a:rPr lang="en" sz="2300" u="sng">
                <a:solidFill>
                  <a:srgbClr val="000000"/>
                </a:solidFill>
                <a:latin typeface="Roboto Slab"/>
                <a:ea typeface="Roboto Slab"/>
                <a:cs typeface="Roboto Slab"/>
                <a:sym typeface="Roboto Slab"/>
              </a:rPr>
              <a:t>Lab Technician</a:t>
            </a:r>
            <a:endParaRPr sz="2300" u="sng">
              <a:solidFill>
                <a:srgbClr val="000000"/>
              </a:solidFill>
              <a:latin typeface="Roboto Slab"/>
              <a:ea typeface="Roboto Slab"/>
              <a:cs typeface="Roboto Slab"/>
              <a:sym typeface="Roboto Slab"/>
            </a:endParaRPr>
          </a:p>
          <a:p>
            <a:pPr indent="0" lvl="0" marL="457200" rtl="0" algn="l">
              <a:spcBef>
                <a:spcPts val="1600"/>
              </a:spcBef>
              <a:spcAft>
                <a:spcPts val="1600"/>
              </a:spcAft>
              <a:buNone/>
            </a:pPr>
            <a:r>
              <a:rPr lang="en" sz="1500">
                <a:solidFill>
                  <a:srgbClr val="000000"/>
                </a:solidFill>
                <a:latin typeface="Roboto Slab"/>
                <a:ea typeface="Roboto Slab"/>
                <a:cs typeface="Roboto Slab"/>
                <a:sym typeface="Roboto Slab"/>
              </a:rPr>
              <a:t>Lab technician receives a work request from the Doctor based on different lab tests that needs to be performed on the patient. Generate a test report once the test is completed and send to Doctor.</a:t>
            </a:r>
            <a:endParaRPr sz="1500">
              <a:solidFill>
                <a:srgbClr val="000000"/>
              </a:solidFill>
              <a:latin typeface="Roboto Slab"/>
              <a:ea typeface="Roboto Slab"/>
              <a:cs typeface="Roboto Slab"/>
              <a:sym typeface="Roboto Slab"/>
            </a:endParaRPr>
          </a:p>
        </p:txBody>
      </p:sp>
      <p:pic>
        <p:nvPicPr>
          <p:cNvPr id="184" name="Google Shape;184;p32"/>
          <p:cNvPicPr preferRelativeResize="0"/>
          <p:nvPr/>
        </p:nvPicPr>
        <p:blipFill>
          <a:blip r:embed="rId3">
            <a:alphaModFix/>
          </a:blip>
          <a:stretch>
            <a:fillRect/>
          </a:stretch>
        </p:blipFill>
        <p:spPr>
          <a:xfrm>
            <a:off x="5068275" y="112850"/>
            <a:ext cx="4015124" cy="1286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88" name="Shape 188"/>
        <p:cNvGrpSpPr/>
        <p:nvPr/>
      </p:nvGrpSpPr>
      <p:grpSpPr>
        <a:xfrm>
          <a:off x="0" y="0"/>
          <a:ext cx="0" cy="0"/>
          <a:chOff x="0" y="0"/>
          <a:chExt cx="0" cy="0"/>
        </a:xfrm>
      </p:grpSpPr>
      <p:sp>
        <p:nvSpPr>
          <p:cNvPr id="189" name="Google Shape;189;p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CC4125"/>
                </a:solidFill>
              </a:rPr>
              <a:t>KEY</a:t>
            </a:r>
            <a:r>
              <a:rPr b="1" lang="en" sz="3500">
                <a:solidFill>
                  <a:srgbClr val="CC4125"/>
                </a:solidFill>
              </a:rPr>
              <a:t> FEATURES</a:t>
            </a:r>
            <a:endParaRPr>
              <a:solidFill>
                <a:srgbClr val="CC4125"/>
              </a:solidFill>
            </a:endParaRPr>
          </a:p>
        </p:txBody>
      </p:sp>
      <p:sp>
        <p:nvSpPr>
          <p:cNvPr id="190" name="Google Shape;190;p33"/>
          <p:cNvSpPr txBox="1"/>
          <p:nvPr>
            <p:ph idx="1" type="body"/>
          </p:nvPr>
        </p:nvSpPr>
        <p:spPr>
          <a:xfrm>
            <a:off x="387900" y="1208700"/>
            <a:ext cx="8368200" cy="39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Patient registers to system and books an appointment</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00"/>
                </a:solidFill>
                <a:latin typeface="Roboto Slab"/>
                <a:ea typeface="Roboto Slab"/>
                <a:cs typeface="Roboto Slab"/>
                <a:sym typeface="Roboto Slab"/>
              </a:rPr>
              <a:t>     of doctor across network</a:t>
            </a:r>
            <a:endParaRPr sz="24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Patient is notified on appointment booking </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Patient receives updates on his doctor’s appointment</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00"/>
                </a:solidFill>
                <a:latin typeface="Roboto Slab"/>
                <a:ea typeface="Roboto Slab"/>
                <a:cs typeface="Roboto Slab"/>
                <a:sym typeface="Roboto Slab"/>
              </a:rPr>
              <a:t>     status change</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Doctor sees the patient either online or in-person and</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00"/>
                </a:solidFill>
                <a:latin typeface="Roboto Slab"/>
                <a:ea typeface="Roboto Slab"/>
                <a:cs typeface="Roboto Slab"/>
                <a:sym typeface="Roboto Slab"/>
              </a:rPr>
              <a:t>     starts the process for improving patient’s health</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a:t>
            </a:r>
            <a:r>
              <a:rPr lang="en" sz="2400">
                <a:solidFill>
                  <a:srgbClr val="FFFFFF"/>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Doctor prescribes medication, sends request for</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00"/>
                </a:solidFill>
                <a:latin typeface="Roboto Slab"/>
                <a:ea typeface="Roboto Slab"/>
                <a:cs typeface="Roboto Slab"/>
                <a:sym typeface="Roboto Slab"/>
              </a:rPr>
              <a:t>     conducting test to lab and schedules an operation</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94" name="Shape 194"/>
        <p:cNvGrpSpPr/>
        <p:nvPr/>
      </p:nvGrpSpPr>
      <p:grpSpPr>
        <a:xfrm>
          <a:off x="0" y="0"/>
          <a:ext cx="0" cy="0"/>
          <a:chOff x="0" y="0"/>
          <a:chExt cx="0" cy="0"/>
        </a:xfrm>
      </p:grpSpPr>
      <p:sp>
        <p:nvSpPr>
          <p:cNvPr id="195" name="Google Shape;195;p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CC4125"/>
                </a:solidFill>
              </a:rPr>
              <a:t>KEY FEATURES</a:t>
            </a:r>
            <a:endParaRPr>
              <a:solidFill>
                <a:srgbClr val="CC4125"/>
              </a:solidFill>
            </a:endParaRPr>
          </a:p>
        </p:txBody>
      </p:sp>
      <p:sp>
        <p:nvSpPr>
          <p:cNvPr id="196" name="Google Shape;196;p34"/>
          <p:cNvSpPr txBox="1"/>
          <p:nvPr>
            <p:ph idx="1" type="body"/>
          </p:nvPr>
        </p:nvSpPr>
        <p:spPr>
          <a:xfrm>
            <a:off x="59625" y="1144125"/>
            <a:ext cx="9144000" cy="38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One Patient cannot book more than one appointment at a  </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00"/>
                </a:solidFill>
                <a:latin typeface="Roboto Slab"/>
                <a:ea typeface="Roboto Slab"/>
                <a:cs typeface="Roboto Slab"/>
                <a:sym typeface="Roboto Slab"/>
              </a:rPr>
              <a:t>     time with one doctor</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a:t>
            </a:r>
            <a:r>
              <a:rPr lang="en" sz="2400">
                <a:solidFill>
                  <a:srgbClr val="FFFFFF"/>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Patient history is maintained across all visits of patients</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a:t>
            </a:r>
            <a:r>
              <a:rPr lang="en" sz="2400">
                <a:solidFill>
                  <a:srgbClr val="FFFFFF"/>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Faster reporting and documenting - digitised the process</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Value is in partnership of different enterprises to help </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00"/>
                </a:solidFill>
                <a:latin typeface="Roboto Slab"/>
                <a:ea typeface="Roboto Slab"/>
                <a:cs typeface="Roboto Slab"/>
                <a:sym typeface="Roboto Slab"/>
              </a:rPr>
              <a:t>     patients receive best health care services.</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a:t>
            </a:r>
            <a:r>
              <a:rPr lang="en" sz="2400">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Bed Management is done to provide count of available</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a:t>
            </a:r>
            <a:r>
              <a:rPr lang="en" sz="2400">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Pharmacy maintains medicines inventory and fulfills</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00"/>
                </a:solidFill>
                <a:latin typeface="Roboto Slab"/>
                <a:ea typeface="Roboto Slab"/>
                <a:cs typeface="Roboto Slab"/>
                <a:sym typeface="Roboto Slab"/>
              </a:rPr>
              <a:t>     patients’ medication needs</a:t>
            </a:r>
            <a:endParaRPr sz="2400">
              <a:solidFill>
                <a:srgbClr val="000000"/>
              </a:solidFill>
              <a:latin typeface="Roboto Slab"/>
              <a:ea typeface="Roboto Slab"/>
              <a:cs typeface="Roboto Slab"/>
              <a:sym typeface="Roboto Slab"/>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00" name="Shape 200"/>
        <p:cNvGrpSpPr/>
        <p:nvPr/>
      </p:nvGrpSpPr>
      <p:grpSpPr>
        <a:xfrm>
          <a:off x="0" y="0"/>
          <a:ext cx="0" cy="0"/>
          <a:chOff x="0" y="0"/>
          <a:chExt cx="0" cy="0"/>
        </a:xfrm>
      </p:grpSpPr>
      <p:sp>
        <p:nvSpPr>
          <p:cNvPr id="201" name="Google Shape;201;p3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CC4125"/>
                </a:solidFill>
              </a:rPr>
              <a:t>KEY FEATURES</a:t>
            </a:r>
            <a:endParaRPr>
              <a:solidFill>
                <a:srgbClr val="CC4125"/>
              </a:solidFill>
            </a:endParaRPr>
          </a:p>
        </p:txBody>
      </p:sp>
      <p:sp>
        <p:nvSpPr>
          <p:cNvPr id="202" name="Google Shape;202;p35"/>
          <p:cNvSpPr txBox="1"/>
          <p:nvPr>
            <p:ph idx="1" type="body"/>
          </p:nvPr>
        </p:nvSpPr>
        <p:spPr>
          <a:xfrm>
            <a:off x="0" y="1144125"/>
            <a:ext cx="9144000" cy="38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Insurance company provides insurance for medical bills</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Insurance dealer approves or disapproves the request based </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00"/>
                </a:solidFill>
                <a:latin typeface="Roboto Slab"/>
                <a:ea typeface="Roboto Slab"/>
                <a:cs typeface="Roboto Slab"/>
                <a:sym typeface="Roboto Slab"/>
              </a:rPr>
              <a:t>     on policy and processes payment</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Receptionist can also book appointments on-behalf of </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00"/>
                </a:solidFill>
                <a:latin typeface="Roboto Slab"/>
                <a:ea typeface="Roboto Slab"/>
                <a:cs typeface="Roboto Slab"/>
                <a:sym typeface="Roboto Slab"/>
              </a:rPr>
              <a:t>     Patients (in emergencies), manages bills and payments</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Nurse manages bed assignment in the hospital enterprise</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A6D683"/>
                </a:solidFill>
                <a:latin typeface="Roboto Slab"/>
                <a:ea typeface="Roboto Slab"/>
                <a:cs typeface="Roboto Slab"/>
                <a:sym typeface="Roboto Slab"/>
              </a:rPr>
              <a:t>▰</a:t>
            </a:r>
            <a:r>
              <a:rPr lang="en" sz="2400">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Test Reports are sent to doctor for analysis through</a:t>
            </a:r>
            <a:endParaRPr sz="2400">
              <a:solidFill>
                <a:srgbClr val="000000"/>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00"/>
                </a:solidFill>
                <a:latin typeface="Roboto Slab"/>
                <a:ea typeface="Roboto Slab"/>
                <a:cs typeface="Roboto Slab"/>
                <a:sym typeface="Roboto Slab"/>
              </a:rPr>
              <a:t>     email by lab technician after completing the tests</a:t>
            </a:r>
            <a:endParaRPr>
              <a:solidFill>
                <a:srgbClr val="000000"/>
              </a:solidFill>
            </a:endParaRPr>
          </a:p>
          <a:p>
            <a:pPr indent="0" lvl="0" marL="0" rtl="0" algn="l">
              <a:spcBef>
                <a:spcPts val="0"/>
              </a:spcBef>
              <a:spcAft>
                <a:spcPts val="0"/>
              </a:spcAft>
              <a:buNone/>
            </a:pPr>
            <a:r>
              <a:t/>
            </a:r>
            <a:endParaRPr sz="2400">
              <a:solidFill>
                <a:srgbClr val="000000"/>
              </a:solidFill>
              <a:latin typeface="Roboto Slab"/>
              <a:ea typeface="Roboto Slab"/>
              <a:cs typeface="Roboto Slab"/>
              <a:sym typeface="Roboto Slab"/>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9" name="Google Shape;209;p36"/>
          <p:cNvPicPr preferRelativeResize="0"/>
          <p:nvPr/>
        </p:nvPicPr>
        <p:blipFill rotWithShape="1">
          <a:blip r:embed="rId3">
            <a:alphaModFix/>
          </a:blip>
          <a:srcRect b="6129" l="0" r="0" t="0"/>
          <a:stretch/>
        </p:blipFill>
        <p:spPr>
          <a:xfrm>
            <a:off x="65825" y="87175"/>
            <a:ext cx="9011952" cy="4988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7"/>
          <p:cNvPicPr preferRelativeResize="0"/>
          <p:nvPr/>
        </p:nvPicPr>
        <p:blipFill rotWithShape="1">
          <a:blip r:embed="rId3">
            <a:alphaModFix/>
          </a:blip>
          <a:srcRect b="6288" l="0" r="11832" t="0"/>
          <a:stretch/>
        </p:blipFill>
        <p:spPr>
          <a:xfrm>
            <a:off x="303000" y="161800"/>
            <a:ext cx="8476726" cy="4819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8"/>
          <p:cNvPicPr preferRelativeResize="0"/>
          <p:nvPr/>
        </p:nvPicPr>
        <p:blipFill>
          <a:blip r:embed="rId3">
            <a:alphaModFix/>
          </a:blip>
          <a:stretch>
            <a:fillRect/>
          </a:stretch>
        </p:blipFill>
        <p:spPr>
          <a:xfrm>
            <a:off x="318200" y="152400"/>
            <a:ext cx="8507606" cy="4838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9"/>
          <p:cNvPicPr preferRelativeResize="0"/>
          <p:nvPr/>
        </p:nvPicPr>
        <p:blipFill>
          <a:blip r:embed="rId3">
            <a:alphaModFix/>
          </a:blip>
          <a:stretch>
            <a:fillRect/>
          </a:stretch>
        </p:blipFill>
        <p:spPr>
          <a:xfrm>
            <a:off x="264000" y="152400"/>
            <a:ext cx="8728603" cy="483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0"/>
          <p:cNvPicPr preferRelativeResize="0"/>
          <p:nvPr/>
        </p:nvPicPr>
        <p:blipFill>
          <a:blip r:embed="rId3">
            <a:alphaModFix/>
          </a:blip>
          <a:stretch>
            <a:fillRect/>
          </a:stretch>
        </p:blipFill>
        <p:spPr>
          <a:xfrm>
            <a:off x="276287" y="135775"/>
            <a:ext cx="8591427" cy="4871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1"/>
          <p:cNvPicPr preferRelativeResize="0"/>
          <p:nvPr/>
        </p:nvPicPr>
        <p:blipFill>
          <a:blip r:embed="rId3">
            <a:alphaModFix/>
          </a:blip>
          <a:stretch>
            <a:fillRect/>
          </a:stretch>
        </p:blipFill>
        <p:spPr>
          <a:xfrm>
            <a:off x="152400" y="152400"/>
            <a:ext cx="8839202" cy="4846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000">
                <a:solidFill>
                  <a:srgbClr val="CC4125"/>
                </a:solidFill>
              </a:rPr>
              <a:t>PROPOSED</a:t>
            </a:r>
            <a:r>
              <a:rPr b="1" lang="en" sz="4000">
                <a:solidFill>
                  <a:srgbClr val="CC4125"/>
                </a:solidFill>
              </a:rPr>
              <a:t> SOLUTION</a:t>
            </a:r>
            <a:endParaRPr>
              <a:solidFill>
                <a:srgbClr val="CC4125"/>
              </a:solidFill>
            </a:endParaRPr>
          </a:p>
        </p:txBody>
      </p:sp>
      <p:sp>
        <p:nvSpPr>
          <p:cNvPr id="76" name="Google Shape;76;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Roboto Slab"/>
                <a:ea typeface="Roboto Slab"/>
                <a:cs typeface="Roboto Slab"/>
                <a:sym typeface="Roboto Slab"/>
              </a:rPr>
              <a:t>The main focus of our application is to enable patients get the best service of doctors from anywhere in the globe. Also, to send and receive medical requests from one role to another within the ecosystem in order to provide efficient and timely treatment to the patients. Here, the patient’s medical needs are satisfied within a single ecosystem without facing any hassle. Also, maintaining patient’s database in the ecosystem saves time during future emergencies and helps the hospital management to attend and proceed further with associated processes.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42"/>
          <p:cNvPicPr preferRelativeResize="0"/>
          <p:nvPr/>
        </p:nvPicPr>
        <p:blipFill>
          <a:blip r:embed="rId3">
            <a:alphaModFix/>
          </a:blip>
          <a:stretch>
            <a:fillRect/>
          </a:stretch>
        </p:blipFill>
        <p:spPr>
          <a:xfrm>
            <a:off x="204375" y="152400"/>
            <a:ext cx="8659977"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3"/>
          <p:cNvPicPr preferRelativeResize="0"/>
          <p:nvPr/>
        </p:nvPicPr>
        <p:blipFill>
          <a:blip r:embed="rId3">
            <a:alphaModFix/>
          </a:blip>
          <a:stretch>
            <a:fillRect/>
          </a:stretch>
        </p:blipFill>
        <p:spPr>
          <a:xfrm>
            <a:off x="220525" y="152400"/>
            <a:ext cx="8618799" cy="48387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48" name="Shape 248"/>
        <p:cNvGrpSpPr/>
        <p:nvPr/>
      </p:nvGrpSpPr>
      <p:grpSpPr>
        <a:xfrm>
          <a:off x="0" y="0"/>
          <a:ext cx="0" cy="0"/>
          <a:chOff x="0" y="0"/>
          <a:chExt cx="0" cy="0"/>
        </a:xfrm>
      </p:grpSpPr>
      <p:pic>
        <p:nvPicPr>
          <p:cNvPr id="249" name="Google Shape;249;p44"/>
          <p:cNvPicPr preferRelativeResize="0"/>
          <p:nvPr/>
        </p:nvPicPr>
        <p:blipFill>
          <a:blip r:embed="rId3">
            <a:alphaModFix/>
          </a:blip>
          <a:stretch>
            <a:fillRect/>
          </a:stretch>
        </p:blipFill>
        <p:spPr>
          <a:xfrm>
            <a:off x="152400" y="152400"/>
            <a:ext cx="8839200" cy="4746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5"/>
          <p:cNvPicPr preferRelativeResize="0"/>
          <p:nvPr/>
        </p:nvPicPr>
        <p:blipFill>
          <a:blip r:embed="rId3">
            <a:alphaModFix/>
          </a:blip>
          <a:stretch>
            <a:fillRect/>
          </a:stretch>
        </p:blipFill>
        <p:spPr>
          <a:xfrm>
            <a:off x="152400" y="152400"/>
            <a:ext cx="8780602" cy="49059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6"/>
          <p:cNvPicPr preferRelativeResize="0"/>
          <p:nvPr/>
        </p:nvPicPr>
        <p:blipFill>
          <a:blip r:embed="rId3">
            <a:alphaModFix/>
          </a:blip>
          <a:stretch>
            <a:fillRect/>
          </a:stretch>
        </p:blipFill>
        <p:spPr>
          <a:xfrm>
            <a:off x="98975" y="127800"/>
            <a:ext cx="8946051" cy="48879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7"/>
          <p:cNvPicPr preferRelativeResize="0"/>
          <p:nvPr/>
        </p:nvPicPr>
        <p:blipFill>
          <a:blip r:embed="rId3">
            <a:alphaModFix/>
          </a:blip>
          <a:stretch>
            <a:fillRect/>
          </a:stretch>
        </p:blipFill>
        <p:spPr>
          <a:xfrm>
            <a:off x="105400" y="152400"/>
            <a:ext cx="2879201" cy="4838700"/>
          </a:xfrm>
          <a:prstGeom prst="rect">
            <a:avLst/>
          </a:prstGeom>
          <a:noFill/>
          <a:ln>
            <a:noFill/>
          </a:ln>
        </p:spPr>
      </p:pic>
      <p:pic>
        <p:nvPicPr>
          <p:cNvPr id="265" name="Google Shape;265;p47"/>
          <p:cNvPicPr preferRelativeResize="0"/>
          <p:nvPr/>
        </p:nvPicPr>
        <p:blipFill>
          <a:blip r:embed="rId4">
            <a:alphaModFix/>
          </a:blip>
          <a:stretch>
            <a:fillRect/>
          </a:stretch>
        </p:blipFill>
        <p:spPr>
          <a:xfrm>
            <a:off x="3074800" y="152400"/>
            <a:ext cx="6008576" cy="1165300"/>
          </a:xfrm>
          <a:prstGeom prst="rect">
            <a:avLst/>
          </a:prstGeom>
          <a:noFill/>
          <a:ln>
            <a:noFill/>
          </a:ln>
        </p:spPr>
      </p:pic>
      <p:pic>
        <p:nvPicPr>
          <p:cNvPr id="266" name="Google Shape;266;p47"/>
          <p:cNvPicPr preferRelativeResize="0"/>
          <p:nvPr/>
        </p:nvPicPr>
        <p:blipFill>
          <a:blip r:embed="rId5">
            <a:alphaModFix/>
          </a:blip>
          <a:stretch>
            <a:fillRect/>
          </a:stretch>
        </p:blipFill>
        <p:spPr>
          <a:xfrm>
            <a:off x="4571991" y="2667675"/>
            <a:ext cx="3296360" cy="2323425"/>
          </a:xfrm>
          <a:prstGeom prst="rect">
            <a:avLst/>
          </a:prstGeom>
          <a:noFill/>
          <a:ln>
            <a:noFill/>
          </a:ln>
        </p:spPr>
      </p:pic>
      <p:pic>
        <p:nvPicPr>
          <p:cNvPr id="267" name="Google Shape;267;p47"/>
          <p:cNvPicPr preferRelativeResize="0"/>
          <p:nvPr/>
        </p:nvPicPr>
        <p:blipFill>
          <a:blip r:embed="rId6">
            <a:alphaModFix/>
          </a:blip>
          <a:stretch>
            <a:fillRect/>
          </a:stretch>
        </p:blipFill>
        <p:spPr>
          <a:xfrm>
            <a:off x="3044488" y="1559356"/>
            <a:ext cx="6069200" cy="9606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4" name="Google Shape;274;p48"/>
          <p:cNvPicPr preferRelativeResize="0"/>
          <p:nvPr/>
        </p:nvPicPr>
        <p:blipFill>
          <a:blip r:embed="rId3">
            <a:alphaModFix/>
          </a:blip>
          <a:stretch>
            <a:fillRect/>
          </a:stretch>
        </p:blipFill>
        <p:spPr>
          <a:xfrm>
            <a:off x="0" y="71389"/>
            <a:ext cx="9143999" cy="489857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49"/>
          <p:cNvPicPr preferRelativeResize="0"/>
          <p:nvPr/>
        </p:nvPicPr>
        <p:blipFill>
          <a:blip r:embed="rId3">
            <a:alphaModFix/>
          </a:blip>
          <a:stretch>
            <a:fillRect/>
          </a:stretch>
        </p:blipFill>
        <p:spPr>
          <a:xfrm>
            <a:off x="0" y="132173"/>
            <a:ext cx="9144001" cy="487915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8" name="Google Shape;288;p50"/>
          <p:cNvPicPr preferRelativeResize="0"/>
          <p:nvPr/>
        </p:nvPicPr>
        <p:blipFill rotWithShape="1">
          <a:blip r:embed="rId3">
            <a:alphaModFix/>
          </a:blip>
          <a:srcRect b="1890" l="0" r="0" t="-1890"/>
          <a:stretch/>
        </p:blipFill>
        <p:spPr>
          <a:xfrm>
            <a:off x="0" y="34136"/>
            <a:ext cx="9144001" cy="495607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1"/>
          <p:cNvPicPr preferRelativeResize="0"/>
          <p:nvPr/>
        </p:nvPicPr>
        <p:blipFill>
          <a:blip r:embed="rId3">
            <a:alphaModFix/>
          </a:blip>
          <a:stretch>
            <a:fillRect/>
          </a:stretch>
        </p:blipFill>
        <p:spPr>
          <a:xfrm>
            <a:off x="215763" y="152400"/>
            <a:ext cx="8712475" cy="483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2996400" cy="686100"/>
          </a:xfrm>
          <a:prstGeom prst="rect">
            <a:avLst/>
          </a:prstGeom>
          <a:solidFill>
            <a:srgbClr val="CFE2F3"/>
          </a:solidFill>
        </p:spPr>
        <p:txBody>
          <a:bodyPr anchorCtr="0" anchor="b" bIns="91425" lIns="91425" spcFirstLastPara="1" rIns="91425" wrap="square" tIns="91425">
            <a:noAutofit/>
          </a:bodyPr>
          <a:lstStyle/>
          <a:p>
            <a:pPr indent="0" lvl="0" marL="0" rtl="0" algn="l">
              <a:spcBef>
                <a:spcPts val="0"/>
              </a:spcBef>
              <a:spcAft>
                <a:spcPts val="0"/>
              </a:spcAft>
              <a:buNone/>
            </a:pPr>
            <a:r>
              <a:rPr b="1" lang="en" sz="4000">
                <a:solidFill>
                  <a:srgbClr val="CC4125"/>
                </a:solidFill>
              </a:rPr>
              <a:t>PURPOSE</a:t>
            </a:r>
            <a:endParaRPr b="1" sz="4000">
              <a:solidFill>
                <a:srgbClr val="CC4125"/>
              </a:solidFill>
            </a:endParaRPr>
          </a:p>
        </p:txBody>
      </p:sp>
      <p:sp>
        <p:nvSpPr>
          <p:cNvPr id="82" name="Google Shape;82;p16"/>
          <p:cNvSpPr txBox="1"/>
          <p:nvPr>
            <p:ph idx="1" type="body"/>
          </p:nvPr>
        </p:nvSpPr>
        <p:spPr>
          <a:xfrm>
            <a:off x="387900" y="1636100"/>
            <a:ext cx="8368200" cy="3276900"/>
          </a:xfrm>
          <a:prstGeom prst="rect">
            <a:avLst/>
          </a:prstGeom>
          <a:solidFill>
            <a:srgbClr val="CFE2F3"/>
          </a:solidFill>
        </p:spPr>
        <p:txBody>
          <a:bodyPr anchorCtr="0" anchor="t" bIns="91425" lIns="91425" spcFirstLastPara="1" rIns="91425" wrap="square" tIns="91425">
            <a:noAutofit/>
          </a:bodyPr>
          <a:lstStyle/>
          <a:p>
            <a:pPr indent="0" lvl="0" marL="0" rtl="0" algn="l">
              <a:spcBef>
                <a:spcPts val="0"/>
              </a:spcBef>
              <a:spcAft>
                <a:spcPts val="1600"/>
              </a:spcAft>
              <a:buNone/>
            </a:pPr>
            <a:r>
              <a:rPr lang="en" sz="2200">
                <a:solidFill>
                  <a:srgbClr val="000000"/>
                </a:solidFill>
                <a:latin typeface="Roboto Slab"/>
                <a:ea typeface="Roboto Slab"/>
                <a:cs typeface="Roboto Slab"/>
                <a:sym typeface="Roboto Slab"/>
              </a:rPr>
              <a:t>A global and efficient healthcare system that allows to handle different directions of clinic, hospital, lab, pharmacy and insurance workflows across the network. To manage the smooth healthcare performance along with administrative, medical and financial control. Our application helps in following a methodology from patients booking appointment prior to their visit with the Doctor and </a:t>
            </a:r>
            <a:r>
              <a:rPr lang="en" sz="2200">
                <a:solidFill>
                  <a:srgbClr val="000000"/>
                </a:solidFill>
                <a:latin typeface="Roboto Slab"/>
                <a:ea typeface="Roboto Slab"/>
                <a:cs typeface="Roboto Slab"/>
                <a:sym typeface="Roboto Slab"/>
              </a:rPr>
              <a:t>ongoing</a:t>
            </a:r>
            <a:r>
              <a:rPr lang="en" sz="2200">
                <a:solidFill>
                  <a:srgbClr val="000000"/>
                </a:solidFill>
                <a:latin typeface="Roboto Slab"/>
                <a:ea typeface="Roboto Slab"/>
                <a:cs typeface="Roboto Slab"/>
                <a:sym typeface="Roboto Slab"/>
              </a:rPr>
              <a:t> processes based on the patient’s medical requirements.</a:t>
            </a:r>
            <a:endParaRPr sz="2200">
              <a:solidFill>
                <a:srgbClr val="000000"/>
              </a:solidFill>
              <a:latin typeface="Roboto Slab"/>
              <a:ea typeface="Roboto Slab"/>
              <a:cs typeface="Roboto Slab"/>
              <a:sym typeface="Roboto Slab"/>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52"/>
          <p:cNvPicPr preferRelativeResize="0"/>
          <p:nvPr/>
        </p:nvPicPr>
        <p:blipFill rotWithShape="1">
          <a:blip r:embed="rId3">
            <a:alphaModFix/>
          </a:blip>
          <a:srcRect b="0" l="11548" r="27542" t="0"/>
          <a:stretch/>
        </p:blipFill>
        <p:spPr>
          <a:xfrm>
            <a:off x="178850" y="152400"/>
            <a:ext cx="4836924" cy="4838699"/>
          </a:xfrm>
          <a:prstGeom prst="rect">
            <a:avLst/>
          </a:prstGeom>
          <a:noFill/>
          <a:ln>
            <a:noFill/>
          </a:ln>
        </p:spPr>
      </p:pic>
      <p:pic>
        <p:nvPicPr>
          <p:cNvPr id="299" name="Google Shape;299;p52"/>
          <p:cNvPicPr preferRelativeResize="0"/>
          <p:nvPr/>
        </p:nvPicPr>
        <p:blipFill rotWithShape="1">
          <a:blip r:embed="rId4">
            <a:alphaModFix/>
          </a:blip>
          <a:srcRect b="0" l="17341" r="0" t="0"/>
          <a:stretch/>
        </p:blipFill>
        <p:spPr>
          <a:xfrm>
            <a:off x="5254200" y="152400"/>
            <a:ext cx="3806526" cy="48387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3"/>
          <p:cNvPicPr preferRelativeResize="0"/>
          <p:nvPr/>
        </p:nvPicPr>
        <p:blipFill>
          <a:blip r:embed="rId3">
            <a:alphaModFix/>
          </a:blip>
          <a:stretch>
            <a:fillRect/>
          </a:stretch>
        </p:blipFill>
        <p:spPr>
          <a:xfrm>
            <a:off x="229925" y="152400"/>
            <a:ext cx="8720100" cy="48387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54"/>
          <p:cNvPicPr preferRelativeResize="0"/>
          <p:nvPr/>
        </p:nvPicPr>
        <p:blipFill>
          <a:blip r:embed="rId3">
            <a:alphaModFix/>
          </a:blip>
          <a:stretch>
            <a:fillRect/>
          </a:stretch>
        </p:blipFill>
        <p:spPr>
          <a:xfrm>
            <a:off x="152400" y="152400"/>
            <a:ext cx="8839197" cy="48207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a:blip r:embed="rId3">
            <a:alphaModFix/>
          </a:blip>
          <a:stretch>
            <a:fillRect/>
          </a:stretch>
        </p:blipFill>
        <p:spPr>
          <a:xfrm>
            <a:off x="152400" y="152400"/>
            <a:ext cx="8831699" cy="48387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6"/>
          <p:cNvPicPr preferRelativeResize="0"/>
          <p:nvPr/>
        </p:nvPicPr>
        <p:blipFill>
          <a:blip r:embed="rId3">
            <a:alphaModFix/>
          </a:blip>
          <a:stretch>
            <a:fillRect/>
          </a:stretch>
        </p:blipFill>
        <p:spPr>
          <a:xfrm>
            <a:off x="152400" y="152400"/>
            <a:ext cx="8839198" cy="483782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7"/>
          <p:cNvPicPr preferRelativeResize="0"/>
          <p:nvPr/>
        </p:nvPicPr>
        <p:blipFill>
          <a:blip r:embed="rId3">
            <a:alphaModFix/>
          </a:blip>
          <a:stretch>
            <a:fillRect/>
          </a:stretch>
        </p:blipFill>
        <p:spPr>
          <a:xfrm>
            <a:off x="152400" y="136250"/>
            <a:ext cx="8839203" cy="49221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8"/>
          <p:cNvPicPr preferRelativeResize="0"/>
          <p:nvPr/>
        </p:nvPicPr>
        <p:blipFill>
          <a:blip r:embed="rId3">
            <a:alphaModFix/>
          </a:blip>
          <a:stretch>
            <a:fillRect/>
          </a:stretch>
        </p:blipFill>
        <p:spPr>
          <a:xfrm>
            <a:off x="152400" y="152400"/>
            <a:ext cx="8772077" cy="4838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9"/>
          <p:cNvPicPr preferRelativeResize="0"/>
          <p:nvPr/>
        </p:nvPicPr>
        <p:blipFill>
          <a:blip r:embed="rId3">
            <a:alphaModFix/>
          </a:blip>
          <a:stretch>
            <a:fillRect/>
          </a:stretch>
        </p:blipFill>
        <p:spPr>
          <a:xfrm>
            <a:off x="92800" y="152400"/>
            <a:ext cx="4871873" cy="4838701"/>
          </a:xfrm>
          <a:prstGeom prst="rect">
            <a:avLst/>
          </a:prstGeom>
          <a:noFill/>
          <a:ln>
            <a:noFill/>
          </a:ln>
        </p:spPr>
      </p:pic>
      <p:pic>
        <p:nvPicPr>
          <p:cNvPr id="335" name="Google Shape;335;p59"/>
          <p:cNvPicPr preferRelativeResize="0"/>
          <p:nvPr/>
        </p:nvPicPr>
        <p:blipFill rotWithShape="1">
          <a:blip r:embed="rId4">
            <a:alphaModFix/>
          </a:blip>
          <a:srcRect b="0" l="14089" r="0" t="0"/>
          <a:stretch/>
        </p:blipFill>
        <p:spPr>
          <a:xfrm>
            <a:off x="5083900" y="152400"/>
            <a:ext cx="3959801" cy="48387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60"/>
          <p:cNvPicPr preferRelativeResize="0"/>
          <p:nvPr/>
        </p:nvPicPr>
        <p:blipFill rotWithShape="1">
          <a:blip r:embed="rId3">
            <a:alphaModFix/>
          </a:blip>
          <a:srcRect b="0" l="15095" r="0" t="0"/>
          <a:stretch/>
        </p:blipFill>
        <p:spPr>
          <a:xfrm>
            <a:off x="127725" y="152400"/>
            <a:ext cx="5015772" cy="4838699"/>
          </a:xfrm>
          <a:prstGeom prst="rect">
            <a:avLst/>
          </a:prstGeom>
          <a:noFill/>
          <a:ln>
            <a:noFill/>
          </a:ln>
        </p:spPr>
      </p:pic>
      <p:pic>
        <p:nvPicPr>
          <p:cNvPr id="341" name="Google Shape;341;p60"/>
          <p:cNvPicPr preferRelativeResize="0"/>
          <p:nvPr/>
        </p:nvPicPr>
        <p:blipFill>
          <a:blip r:embed="rId4">
            <a:alphaModFix/>
          </a:blip>
          <a:stretch>
            <a:fillRect/>
          </a:stretch>
        </p:blipFill>
        <p:spPr>
          <a:xfrm>
            <a:off x="5228650" y="152400"/>
            <a:ext cx="3762950" cy="4838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1"/>
          <p:cNvPicPr preferRelativeResize="0"/>
          <p:nvPr/>
        </p:nvPicPr>
        <p:blipFill>
          <a:blip r:embed="rId3">
            <a:alphaModFix/>
          </a:blip>
          <a:stretch>
            <a:fillRect/>
          </a:stretch>
        </p:blipFill>
        <p:spPr>
          <a:xfrm>
            <a:off x="152400" y="152400"/>
            <a:ext cx="8814651" cy="48386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solidFill>
                  <a:srgbClr val="CC4125"/>
                </a:solidFill>
              </a:rPr>
              <a:t>ADDITIONAL</a:t>
            </a:r>
            <a:r>
              <a:rPr b="1" lang="en" sz="3700">
                <a:solidFill>
                  <a:srgbClr val="CC4125"/>
                </a:solidFill>
              </a:rPr>
              <a:t>  FEATURES</a:t>
            </a:r>
            <a:endParaRPr sz="2700">
              <a:solidFill>
                <a:srgbClr val="CC4125"/>
              </a:solidFill>
            </a:endParaRPr>
          </a:p>
        </p:txBody>
      </p:sp>
      <p:sp>
        <p:nvSpPr>
          <p:cNvPr id="88" name="Google Shape;88;p17"/>
          <p:cNvSpPr txBox="1"/>
          <p:nvPr>
            <p:ph idx="1" type="body"/>
          </p:nvPr>
        </p:nvSpPr>
        <p:spPr>
          <a:xfrm>
            <a:off x="387900" y="1241500"/>
            <a:ext cx="8368200" cy="374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A6D683"/>
                </a:solidFill>
                <a:latin typeface="Arial"/>
                <a:ea typeface="Arial"/>
                <a:cs typeface="Arial"/>
                <a:sym typeface="Arial"/>
              </a:rPr>
              <a:t>▰ </a:t>
            </a:r>
            <a:r>
              <a:rPr lang="en" sz="2400">
                <a:solidFill>
                  <a:srgbClr val="000000"/>
                </a:solidFill>
                <a:latin typeface="Roboto Slab"/>
                <a:ea typeface="Roboto Slab"/>
                <a:cs typeface="Roboto Slab"/>
                <a:sym typeface="Roboto Slab"/>
              </a:rPr>
              <a:t>Email Confirmation Sent to User on account creation</a:t>
            </a:r>
            <a:endParaRPr sz="2400">
              <a:solidFill>
                <a:srgbClr val="000000"/>
              </a:solidFill>
              <a:latin typeface="Roboto Slab"/>
              <a:ea typeface="Roboto Slab"/>
              <a:cs typeface="Roboto Slab"/>
              <a:sym typeface="Roboto Slab"/>
            </a:endParaRPr>
          </a:p>
          <a:p>
            <a:pPr indent="0" lvl="0" marL="0" rtl="0" algn="l">
              <a:lnSpc>
                <a:spcPct val="115000"/>
              </a:lnSpc>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SMS Confirmation Sent to User </a:t>
            </a:r>
            <a:r>
              <a:rPr lang="en" sz="2400">
                <a:solidFill>
                  <a:srgbClr val="000000"/>
                </a:solidFill>
                <a:latin typeface="Roboto Slab"/>
                <a:ea typeface="Roboto Slab"/>
                <a:cs typeface="Roboto Slab"/>
                <a:sym typeface="Roboto Slab"/>
              </a:rPr>
              <a:t>on account creation</a:t>
            </a:r>
            <a:endParaRPr sz="2400">
              <a:solidFill>
                <a:srgbClr val="000000"/>
              </a:solidFill>
              <a:latin typeface="Roboto Slab"/>
              <a:ea typeface="Roboto Slab"/>
              <a:cs typeface="Roboto Slab"/>
              <a:sym typeface="Roboto Slab"/>
            </a:endParaRPr>
          </a:p>
          <a:p>
            <a:pPr indent="0" lvl="0" marL="0" rtl="0" algn="l">
              <a:lnSpc>
                <a:spcPct val="115000"/>
              </a:lnSpc>
              <a:spcBef>
                <a:spcPts val="0"/>
              </a:spcBef>
              <a:spcAft>
                <a:spcPts val="0"/>
              </a:spcAft>
              <a:buNone/>
            </a:pPr>
            <a:r>
              <a:rPr lang="en" sz="2400">
                <a:solidFill>
                  <a:srgbClr val="A6D683"/>
                </a:solidFill>
                <a:latin typeface="Roboto Slab"/>
                <a:ea typeface="Roboto Slab"/>
                <a:cs typeface="Roboto Slab"/>
                <a:sym typeface="Roboto Slab"/>
              </a:rPr>
              <a:t>▰ </a:t>
            </a:r>
            <a:r>
              <a:rPr lang="en" sz="2400">
                <a:solidFill>
                  <a:srgbClr val="000000"/>
                </a:solidFill>
                <a:latin typeface="Roboto Slab"/>
                <a:ea typeface="Roboto Slab"/>
                <a:cs typeface="Roboto Slab"/>
                <a:sym typeface="Roboto Slab"/>
              </a:rPr>
              <a:t>Patient</a:t>
            </a:r>
            <a:r>
              <a:rPr lang="en" sz="2400">
                <a:solidFill>
                  <a:srgbClr val="000000"/>
                </a:solidFill>
                <a:latin typeface="Roboto Slab"/>
                <a:ea typeface="Roboto Slab"/>
                <a:cs typeface="Roboto Slab"/>
                <a:sym typeface="Roboto Slab"/>
              </a:rPr>
              <a:t> can set their location using Google Maps</a:t>
            </a:r>
            <a:endParaRPr sz="2400">
              <a:solidFill>
                <a:srgbClr val="000000"/>
              </a:solidFill>
              <a:latin typeface="Roboto Slab"/>
              <a:ea typeface="Roboto Slab"/>
              <a:cs typeface="Roboto Slab"/>
              <a:sym typeface="Roboto Slab"/>
            </a:endParaRPr>
          </a:p>
          <a:p>
            <a:pPr indent="0" lvl="0" marL="0" marR="0" rtl="0" algn="l">
              <a:lnSpc>
                <a:spcPct val="115000"/>
              </a:lnSpc>
              <a:spcBef>
                <a:spcPts val="0"/>
              </a:spcBef>
              <a:spcAft>
                <a:spcPts val="0"/>
              </a:spcAft>
              <a:buNone/>
            </a:pPr>
            <a:r>
              <a:rPr lang="en" sz="2400">
                <a:solidFill>
                  <a:srgbClr val="A6D683"/>
                </a:solidFill>
                <a:latin typeface="Arial"/>
                <a:ea typeface="Arial"/>
                <a:cs typeface="Arial"/>
                <a:sym typeface="Arial"/>
              </a:rPr>
              <a:t>▰ </a:t>
            </a:r>
            <a:r>
              <a:rPr lang="en" sz="2400">
                <a:solidFill>
                  <a:srgbClr val="000000"/>
                </a:solidFill>
                <a:latin typeface="Roboto Slab"/>
                <a:ea typeface="Roboto Slab"/>
                <a:cs typeface="Roboto Slab"/>
                <a:sym typeface="Roboto Slab"/>
              </a:rPr>
              <a:t>Notification Broadcasted to relevant authority for</a:t>
            </a:r>
            <a:endParaRPr sz="2400">
              <a:solidFill>
                <a:srgbClr val="000000"/>
              </a:solidFill>
              <a:latin typeface="Roboto Slab"/>
              <a:ea typeface="Roboto Slab"/>
              <a:cs typeface="Roboto Slab"/>
              <a:sym typeface="Roboto Slab"/>
            </a:endParaRPr>
          </a:p>
          <a:p>
            <a:pPr indent="0" lvl="0" marL="0" marR="0" rtl="0" algn="l">
              <a:lnSpc>
                <a:spcPct val="115000"/>
              </a:lnSpc>
              <a:spcBef>
                <a:spcPts val="0"/>
              </a:spcBef>
              <a:spcAft>
                <a:spcPts val="0"/>
              </a:spcAft>
              <a:buNone/>
            </a:pPr>
            <a:r>
              <a:rPr lang="en" sz="2400">
                <a:solidFill>
                  <a:srgbClr val="000000"/>
                </a:solidFill>
                <a:latin typeface="Roboto Slab"/>
                <a:ea typeface="Roboto Slab"/>
                <a:cs typeface="Roboto Slab"/>
                <a:sym typeface="Roboto Slab"/>
              </a:rPr>
              <a:t>     response in Ecosystem platform</a:t>
            </a:r>
            <a:endParaRPr sz="2400">
              <a:solidFill>
                <a:srgbClr val="000000"/>
              </a:solidFill>
              <a:latin typeface="Roboto Slab"/>
              <a:ea typeface="Roboto Slab"/>
              <a:cs typeface="Roboto Slab"/>
              <a:sym typeface="Roboto Slab"/>
            </a:endParaRPr>
          </a:p>
          <a:p>
            <a:pPr indent="0" lvl="0" marL="0" marR="0" rtl="0" algn="l">
              <a:lnSpc>
                <a:spcPct val="115000"/>
              </a:lnSpc>
              <a:spcBef>
                <a:spcPts val="0"/>
              </a:spcBef>
              <a:spcAft>
                <a:spcPts val="0"/>
              </a:spcAft>
              <a:buNone/>
            </a:pPr>
            <a:r>
              <a:rPr lang="en" sz="2400">
                <a:solidFill>
                  <a:srgbClr val="A6D683"/>
                </a:solidFill>
                <a:latin typeface="Arial"/>
                <a:ea typeface="Arial"/>
                <a:cs typeface="Arial"/>
                <a:sym typeface="Arial"/>
              </a:rPr>
              <a:t>▰ </a:t>
            </a:r>
            <a:r>
              <a:rPr lang="en" sz="2400">
                <a:solidFill>
                  <a:srgbClr val="000000"/>
                </a:solidFill>
                <a:latin typeface="Roboto Slab"/>
                <a:ea typeface="Roboto Slab"/>
                <a:cs typeface="Roboto Slab"/>
                <a:sym typeface="Roboto Slab"/>
              </a:rPr>
              <a:t>View a report graph of all the appointments type and </a:t>
            </a:r>
            <a:endParaRPr sz="2400">
              <a:solidFill>
                <a:srgbClr val="000000"/>
              </a:solidFill>
              <a:latin typeface="Roboto Slab"/>
              <a:ea typeface="Roboto Slab"/>
              <a:cs typeface="Roboto Slab"/>
              <a:sym typeface="Roboto Slab"/>
            </a:endParaRPr>
          </a:p>
          <a:p>
            <a:pPr indent="0" lvl="0" marL="0" marR="0" rtl="0" algn="l">
              <a:lnSpc>
                <a:spcPct val="115000"/>
              </a:lnSpc>
              <a:spcBef>
                <a:spcPts val="0"/>
              </a:spcBef>
              <a:spcAft>
                <a:spcPts val="0"/>
              </a:spcAft>
              <a:buNone/>
            </a:pPr>
            <a:r>
              <a:rPr lang="en" sz="2400">
                <a:solidFill>
                  <a:srgbClr val="000000"/>
                </a:solidFill>
                <a:latin typeface="Roboto Slab"/>
                <a:ea typeface="Roboto Slab"/>
                <a:cs typeface="Roboto Slab"/>
                <a:sym typeface="Roboto Slab"/>
              </a:rPr>
              <a:t>      beds availability in an enterprise as well as across all</a:t>
            </a:r>
            <a:endParaRPr sz="2400">
              <a:solidFill>
                <a:srgbClr val="000000"/>
              </a:solidFill>
              <a:latin typeface="Roboto Slab"/>
              <a:ea typeface="Roboto Slab"/>
              <a:cs typeface="Roboto Slab"/>
              <a:sym typeface="Roboto Slab"/>
            </a:endParaRPr>
          </a:p>
          <a:p>
            <a:pPr indent="0" lvl="0" marL="0" marR="0" rtl="0" algn="l">
              <a:lnSpc>
                <a:spcPct val="115000"/>
              </a:lnSpc>
              <a:spcBef>
                <a:spcPts val="0"/>
              </a:spcBef>
              <a:spcAft>
                <a:spcPts val="0"/>
              </a:spcAft>
              <a:buNone/>
            </a:pPr>
            <a:r>
              <a:rPr lang="en" sz="2400">
                <a:solidFill>
                  <a:srgbClr val="000000"/>
                </a:solidFill>
                <a:latin typeface="Roboto Slab"/>
                <a:ea typeface="Roboto Slab"/>
                <a:cs typeface="Roboto Slab"/>
                <a:sym typeface="Roboto Slab"/>
              </a:rPr>
              <a:t>      enterprises in the system</a:t>
            </a:r>
            <a:endParaRPr/>
          </a:p>
          <a:p>
            <a:pPr indent="0" lvl="0" marL="0" rtl="0" algn="l">
              <a:spcBef>
                <a:spcPts val="0"/>
              </a:spcBef>
              <a:spcAft>
                <a:spcPts val="0"/>
              </a:spcAft>
              <a:buNone/>
            </a:pPr>
            <a:r>
              <a:t/>
            </a:r>
            <a:endParaRPr sz="2400">
              <a:solidFill>
                <a:srgbClr val="FFFFFF"/>
              </a:solidFill>
              <a:latin typeface="Roboto Slab"/>
              <a:ea typeface="Roboto Slab"/>
              <a:cs typeface="Roboto Slab"/>
              <a:sym typeface="Roboto Slab"/>
            </a:endParaRPr>
          </a:p>
          <a:p>
            <a:pPr indent="0" lvl="0" marL="0" rtl="0" algn="l">
              <a:spcBef>
                <a:spcPts val="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62"/>
          <p:cNvPicPr preferRelativeResize="0"/>
          <p:nvPr/>
        </p:nvPicPr>
        <p:blipFill>
          <a:blip r:embed="rId3">
            <a:alphaModFix/>
          </a:blip>
          <a:stretch>
            <a:fillRect/>
          </a:stretch>
        </p:blipFill>
        <p:spPr>
          <a:xfrm>
            <a:off x="152400" y="152400"/>
            <a:ext cx="8738024" cy="483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63"/>
          <p:cNvPicPr preferRelativeResize="0"/>
          <p:nvPr/>
        </p:nvPicPr>
        <p:blipFill rotWithShape="1">
          <a:blip r:embed="rId3">
            <a:alphaModFix/>
          </a:blip>
          <a:srcRect b="0" l="14722" r="4161" t="0"/>
          <a:stretch/>
        </p:blipFill>
        <p:spPr>
          <a:xfrm>
            <a:off x="76625" y="119225"/>
            <a:ext cx="4930623" cy="4956150"/>
          </a:xfrm>
          <a:prstGeom prst="rect">
            <a:avLst/>
          </a:prstGeom>
          <a:noFill/>
          <a:ln>
            <a:noFill/>
          </a:ln>
        </p:spPr>
      </p:pic>
      <p:pic>
        <p:nvPicPr>
          <p:cNvPr id="357" name="Google Shape;357;p63"/>
          <p:cNvPicPr preferRelativeResize="0"/>
          <p:nvPr/>
        </p:nvPicPr>
        <p:blipFill rotWithShape="1">
          <a:blip r:embed="rId4">
            <a:alphaModFix/>
          </a:blip>
          <a:srcRect b="0" l="16008" r="0" t="0"/>
          <a:stretch/>
        </p:blipFill>
        <p:spPr>
          <a:xfrm>
            <a:off x="5100925" y="119225"/>
            <a:ext cx="3959799" cy="4956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64"/>
          <p:cNvPicPr preferRelativeResize="0"/>
          <p:nvPr/>
        </p:nvPicPr>
        <p:blipFill>
          <a:blip r:embed="rId3">
            <a:alphaModFix/>
          </a:blip>
          <a:stretch>
            <a:fillRect/>
          </a:stretch>
        </p:blipFill>
        <p:spPr>
          <a:xfrm>
            <a:off x="152400" y="152400"/>
            <a:ext cx="8789122"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65"/>
          <p:cNvPicPr preferRelativeResize="0"/>
          <p:nvPr/>
        </p:nvPicPr>
        <p:blipFill>
          <a:blip r:embed="rId3">
            <a:alphaModFix/>
          </a:blip>
          <a:stretch>
            <a:fillRect/>
          </a:stretch>
        </p:blipFill>
        <p:spPr>
          <a:xfrm>
            <a:off x="152400" y="152400"/>
            <a:ext cx="8797624" cy="48386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66"/>
          <p:cNvPicPr preferRelativeResize="0"/>
          <p:nvPr/>
        </p:nvPicPr>
        <p:blipFill rotWithShape="1">
          <a:blip r:embed="rId3">
            <a:alphaModFix/>
          </a:blip>
          <a:srcRect b="0" l="14560" r="2617" t="0"/>
          <a:stretch/>
        </p:blipFill>
        <p:spPr>
          <a:xfrm>
            <a:off x="51125" y="152400"/>
            <a:ext cx="5560752" cy="4838700"/>
          </a:xfrm>
          <a:prstGeom prst="rect">
            <a:avLst/>
          </a:prstGeom>
          <a:noFill/>
          <a:ln>
            <a:noFill/>
          </a:ln>
        </p:spPr>
      </p:pic>
      <p:pic>
        <p:nvPicPr>
          <p:cNvPr id="373" name="Google Shape;373;p66"/>
          <p:cNvPicPr preferRelativeResize="0"/>
          <p:nvPr/>
        </p:nvPicPr>
        <p:blipFill rotWithShape="1">
          <a:blip r:embed="rId4">
            <a:alphaModFix/>
          </a:blip>
          <a:srcRect b="0" l="32119" r="3526" t="0"/>
          <a:stretch/>
        </p:blipFill>
        <p:spPr>
          <a:xfrm>
            <a:off x="5765150" y="152400"/>
            <a:ext cx="3261523" cy="48387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7"/>
          <p:cNvPicPr preferRelativeResize="0"/>
          <p:nvPr/>
        </p:nvPicPr>
        <p:blipFill rotWithShape="1">
          <a:blip r:embed="rId3">
            <a:alphaModFix/>
          </a:blip>
          <a:srcRect b="6358" l="0" r="0" t="0"/>
          <a:stretch/>
        </p:blipFill>
        <p:spPr>
          <a:xfrm>
            <a:off x="177450" y="204375"/>
            <a:ext cx="8789126" cy="48369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8"/>
          <p:cNvPicPr preferRelativeResize="0"/>
          <p:nvPr/>
        </p:nvPicPr>
        <p:blipFill rotWithShape="1">
          <a:blip r:embed="rId3">
            <a:alphaModFix/>
          </a:blip>
          <a:srcRect b="6881" l="0" r="0" t="0"/>
          <a:stretch/>
        </p:blipFill>
        <p:spPr>
          <a:xfrm>
            <a:off x="152400" y="152400"/>
            <a:ext cx="8840203" cy="485484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9"/>
          <p:cNvPicPr preferRelativeResize="0"/>
          <p:nvPr/>
        </p:nvPicPr>
        <p:blipFill rotWithShape="1">
          <a:blip r:embed="rId3">
            <a:alphaModFix/>
          </a:blip>
          <a:srcRect b="6594" l="0" r="0" t="0"/>
          <a:stretch/>
        </p:blipFill>
        <p:spPr>
          <a:xfrm>
            <a:off x="152400" y="152400"/>
            <a:ext cx="8865749" cy="48037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0"/>
          <p:cNvSpPr txBox="1"/>
          <p:nvPr>
            <p:ph idx="1" type="body"/>
          </p:nvPr>
        </p:nvSpPr>
        <p:spPr>
          <a:xfrm>
            <a:off x="406700" y="1405200"/>
            <a:ext cx="4558200" cy="108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4100">
                <a:latin typeface="Roboto Slab"/>
                <a:ea typeface="Roboto Slab"/>
                <a:cs typeface="Roboto Slab"/>
                <a:sym typeface="Roboto Slab"/>
              </a:rPr>
              <a:t>THANK YOU</a:t>
            </a:r>
            <a:endParaRPr b="1" sz="4100">
              <a:latin typeface="Roboto Slab"/>
              <a:ea typeface="Roboto Slab"/>
              <a:cs typeface="Roboto Slab"/>
              <a:sym typeface="Roboto Slab"/>
            </a:endParaRPr>
          </a:p>
        </p:txBody>
      </p:sp>
      <p:sp>
        <p:nvSpPr>
          <p:cNvPr id="394" name="Google Shape;394;p70"/>
          <p:cNvSpPr txBox="1"/>
          <p:nvPr>
            <p:ph idx="1" type="body"/>
          </p:nvPr>
        </p:nvSpPr>
        <p:spPr>
          <a:xfrm>
            <a:off x="4041900" y="3447600"/>
            <a:ext cx="4558200" cy="75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solidFill>
                  <a:srgbClr val="E6B8AF"/>
                </a:solidFill>
                <a:latin typeface="Roboto Slab"/>
                <a:ea typeface="Roboto Slab"/>
                <a:cs typeface="Roboto Slab"/>
                <a:sym typeface="Roboto Slab"/>
              </a:rPr>
              <a:t>ANY QUESTIONS?</a:t>
            </a:r>
            <a:r>
              <a:rPr b="1" lang="en" sz="3000">
                <a:solidFill>
                  <a:srgbClr val="E6B8AF"/>
                </a:solidFill>
                <a:latin typeface="Roboto Slab"/>
                <a:ea typeface="Roboto Slab"/>
                <a:cs typeface="Roboto Slab"/>
                <a:sym typeface="Roboto Slab"/>
              </a:rPr>
              <a:t> </a:t>
            </a:r>
            <a:endParaRPr b="1" sz="3000">
              <a:solidFill>
                <a:srgbClr val="E6B8AF"/>
              </a:solidFill>
              <a:latin typeface="Roboto Slab"/>
              <a:ea typeface="Roboto Slab"/>
              <a:cs typeface="Roboto Slab"/>
              <a:sym typeface="Roboto Slab"/>
            </a:endParaRPr>
          </a:p>
        </p:txBody>
      </p:sp>
      <p:pic>
        <p:nvPicPr>
          <p:cNvPr id="395" name="Google Shape;395;p70"/>
          <p:cNvPicPr preferRelativeResize="0"/>
          <p:nvPr/>
        </p:nvPicPr>
        <p:blipFill>
          <a:blip r:embed="rId3">
            <a:alphaModFix/>
          </a:blip>
          <a:stretch>
            <a:fillRect/>
          </a:stretch>
        </p:blipFill>
        <p:spPr>
          <a:xfrm>
            <a:off x="4041900" y="152400"/>
            <a:ext cx="4975674" cy="3044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387900" y="78450"/>
            <a:ext cx="8368200" cy="110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solidFill>
                  <a:srgbClr val="CC4125"/>
                </a:solidFill>
              </a:rPr>
              <a:t>ECOSYSTEM ARCHITECTURE</a:t>
            </a:r>
            <a:r>
              <a:rPr b="1" lang="en" sz="3500">
                <a:solidFill>
                  <a:srgbClr val="CC4125"/>
                </a:solidFill>
              </a:rPr>
              <a:t>  DIAGRAM</a:t>
            </a:r>
            <a:endParaRPr sz="2500">
              <a:solidFill>
                <a:srgbClr val="CC4125"/>
              </a:solidFill>
            </a:endParaRPr>
          </a:p>
        </p:txBody>
      </p:sp>
      <p:pic>
        <p:nvPicPr>
          <p:cNvPr id="94" name="Google Shape;94;p18"/>
          <p:cNvPicPr preferRelativeResize="0"/>
          <p:nvPr/>
        </p:nvPicPr>
        <p:blipFill>
          <a:blip r:embed="rId3">
            <a:alphaModFix/>
          </a:blip>
          <a:stretch>
            <a:fillRect/>
          </a:stretch>
        </p:blipFill>
        <p:spPr>
          <a:xfrm>
            <a:off x="2831675" y="571500"/>
            <a:ext cx="6110624" cy="4516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387900" y="91300"/>
            <a:ext cx="8368200" cy="54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solidFill>
                  <a:srgbClr val="CC4125"/>
                </a:solidFill>
              </a:rPr>
              <a:t>UML  DIAGRAM </a:t>
            </a:r>
            <a:endParaRPr b="1" sz="3200">
              <a:solidFill>
                <a:srgbClr val="CC4125"/>
              </a:solidFill>
            </a:endParaRPr>
          </a:p>
        </p:txBody>
      </p:sp>
      <p:pic>
        <p:nvPicPr>
          <p:cNvPr id="100" name="Google Shape;100;p19"/>
          <p:cNvPicPr preferRelativeResize="0"/>
          <p:nvPr/>
        </p:nvPicPr>
        <p:blipFill>
          <a:blip r:embed="rId3">
            <a:alphaModFix/>
          </a:blip>
          <a:stretch>
            <a:fillRect/>
          </a:stretch>
        </p:blipFill>
        <p:spPr>
          <a:xfrm>
            <a:off x="502725" y="773000"/>
            <a:ext cx="8253381" cy="41993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04" name="Shape 104"/>
        <p:cNvGrpSpPr/>
        <p:nvPr/>
      </p:nvGrpSpPr>
      <p:grpSpPr>
        <a:xfrm>
          <a:off x="0" y="0"/>
          <a:ext cx="0" cy="0"/>
          <a:chOff x="0" y="0"/>
          <a:chExt cx="0" cy="0"/>
        </a:xfrm>
      </p:grpSpPr>
      <p:sp>
        <p:nvSpPr>
          <p:cNvPr id="105" name="Google Shape;105;p20"/>
          <p:cNvSpPr txBox="1"/>
          <p:nvPr>
            <p:ph type="title"/>
          </p:nvPr>
        </p:nvSpPr>
        <p:spPr>
          <a:xfrm>
            <a:off x="387900" y="91300"/>
            <a:ext cx="8368200" cy="54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solidFill>
                  <a:srgbClr val="CC4125"/>
                </a:solidFill>
              </a:rPr>
              <a:t>UML  DIAGRAM (continued)</a:t>
            </a:r>
            <a:endParaRPr sz="2200">
              <a:solidFill>
                <a:srgbClr val="CC4125"/>
              </a:solidFill>
            </a:endParaRPr>
          </a:p>
        </p:txBody>
      </p:sp>
      <p:pic>
        <p:nvPicPr>
          <p:cNvPr id="106" name="Google Shape;106;p20"/>
          <p:cNvPicPr preferRelativeResize="0"/>
          <p:nvPr/>
        </p:nvPicPr>
        <p:blipFill rotWithShape="1">
          <a:blip r:embed="rId3">
            <a:alphaModFix/>
          </a:blip>
          <a:srcRect b="19361" l="0" r="0" t="0"/>
          <a:stretch/>
        </p:blipFill>
        <p:spPr>
          <a:xfrm>
            <a:off x="257775" y="592400"/>
            <a:ext cx="8498327" cy="44286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10" name="Shape 110"/>
        <p:cNvGrpSpPr/>
        <p:nvPr/>
      </p:nvGrpSpPr>
      <p:grpSpPr>
        <a:xfrm>
          <a:off x="0" y="0"/>
          <a:ext cx="0" cy="0"/>
          <a:chOff x="0" y="0"/>
          <a:chExt cx="0" cy="0"/>
        </a:xfrm>
      </p:grpSpPr>
      <p:sp>
        <p:nvSpPr>
          <p:cNvPr id="111" name="Google Shape;111;p21"/>
          <p:cNvSpPr txBox="1"/>
          <p:nvPr>
            <p:ph type="title"/>
          </p:nvPr>
        </p:nvSpPr>
        <p:spPr>
          <a:xfrm>
            <a:off x="387900" y="91300"/>
            <a:ext cx="8368200" cy="54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solidFill>
                  <a:srgbClr val="CC4125"/>
                </a:solidFill>
              </a:rPr>
              <a:t>UML  DIAGRAM (continued)</a:t>
            </a:r>
            <a:endParaRPr sz="2200">
              <a:solidFill>
                <a:srgbClr val="CC4125"/>
              </a:solidFill>
            </a:endParaRPr>
          </a:p>
        </p:txBody>
      </p:sp>
      <p:pic>
        <p:nvPicPr>
          <p:cNvPr id="112" name="Google Shape;112;p21"/>
          <p:cNvPicPr preferRelativeResize="0"/>
          <p:nvPr/>
        </p:nvPicPr>
        <p:blipFill rotWithShape="1">
          <a:blip r:embed="rId3">
            <a:alphaModFix/>
          </a:blip>
          <a:srcRect b="33892" l="0" r="0" t="11791"/>
          <a:stretch/>
        </p:blipFill>
        <p:spPr>
          <a:xfrm>
            <a:off x="137725" y="639400"/>
            <a:ext cx="8876254" cy="4335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